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72" r:id="rId5"/>
    <p:sldMasterId id="2147483685" r:id="rId6"/>
    <p:sldMasterId id="2147483697" r:id="rId7"/>
    <p:sldMasterId id="2147483709" r:id="rId8"/>
    <p:sldMasterId id="2147483721" r:id="rId9"/>
  </p:sldMasterIdLst>
  <p:notesMasterIdLst>
    <p:notesMasterId r:id="rId30"/>
  </p:notesMasterIdLst>
  <p:sldIdLst>
    <p:sldId id="256" r:id="rId10"/>
    <p:sldId id="258" r:id="rId11"/>
    <p:sldId id="259" r:id="rId12"/>
    <p:sldId id="260" r:id="rId13"/>
    <p:sldId id="320" r:id="rId14"/>
    <p:sldId id="262" r:id="rId15"/>
    <p:sldId id="311" r:id="rId16"/>
    <p:sldId id="313" r:id="rId17"/>
    <p:sldId id="314" r:id="rId18"/>
    <p:sldId id="265" r:id="rId19"/>
    <p:sldId id="266" r:id="rId20"/>
    <p:sldId id="321" r:id="rId21"/>
    <p:sldId id="322" r:id="rId22"/>
    <p:sldId id="264" r:id="rId23"/>
    <p:sldId id="263" r:id="rId24"/>
    <p:sldId id="315" r:id="rId25"/>
    <p:sldId id="317" r:id="rId26"/>
    <p:sldId id="316" r:id="rId27"/>
    <p:sldId id="318" r:id="rId28"/>
    <p:sldId id="273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2546"/>
    <a:srgbClr val="E7AA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11"/>
    <p:restoredTop sz="94706"/>
  </p:normalViewPr>
  <p:slideViewPr>
    <p:cSldViewPr snapToGrid="0" snapToObjects="1">
      <p:cViewPr>
        <p:scale>
          <a:sx n="63" d="100"/>
          <a:sy n="63" d="100"/>
        </p:scale>
        <p:origin x="57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AA6DC5-A69E-4F5C-9AE6-00162D2BD04D}" type="datetimeFigureOut">
              <a:rPr lang="en-US" smtClean="0"/>
              <a:t>12/17/2019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B07E36-E485-4772-83C5-8BD71D8A4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4403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0CD98-853A-F64E-ACF0-373F4C33706F}" type="datetimeFigureOut">
              <a:rPr lang="en-US" smtClean="0"/>
              <a:t>12/17/2019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07E4E-8067-AD4F-B178-1331CF3F17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7BFAF-05B7-654D-A6E5-E10CC37601CB}" type="datetimeFigureOut">
              <a:rPr lang="en-US" smtClean="0"/>
              <a:t>12/17/2019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444C5-9128-D04D-B1DB-628490163B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312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7BFAF-05B7-654D-A6E5-E10CC37601CB}" type="datetimeFigureOut">
              <a:rPr lang="en-US" smtClean="0"/>
              <a:t>12/17/2019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444C5-9128-D04D-B1DB-628490163B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0020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7BFAF-05B7-654D-A6E5-E10CC37601CB}" type="datetimeFigureOut">
              <a:rPr lang="en-US" smtClean="0"/>
              <a:t>12/17/2019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444C5-9128-D04D-B1DB-628490163B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416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7BFAF-05B7-654D-A6E5-E10CC37601CB}" type="datetimeFigureOut">
              <a:rPr lang="en-US" smtClean="0"/>
              <a:t>12/17/2019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444C5-9128-D04D-B1DB-628490163B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7092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7BFAF-05B7-654D-A6E5-E10CC37601CB}" type="datetimeFigureOut">
              <a:rPr lang="en-US" smtClean="0"/>
              <a:t>12/17/2019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444C5-9128-D04D-B1DB-628490163B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2758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7BFAF-05B7-654D-A6E5-E10CC37601CB}" type="datetimeFigureOut">
              <a:rPr lang="en-US" smtClean="0"/>
              <a:t>12/17/2019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444C5-9128-D04D-B1DB-628490163B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644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7BFAF-05B7-654D-A6E5-E10CC37601CB}" type="datetimeFigureOut">
              <a:rPr lang="en-US" smtClean="0"/>
              <a:t>12/17/2019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444C5-9128-D04D-B1DB-628490163B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3089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7BFAF-05B7-654D-A6E5-E10CC37601CB}" type="datetimeFigureOut">
              <a:rPr lang="en-US" smtClean="0"/>
              <a:t>12/17/2019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444C5-9128-D04D-B1DB-628490163B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5886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7BFAF-05B7-654D-A6E5-E10CC37601CB}" type="datetimeFigureOut">
              <a:rPr lang="en-US" smtClean="0"/>
              <a:t>12/17/2019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444C5-9128-D04D-B1DB-628490163B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6419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E57BD-0956-9043-81F2-C626F2A753F8}" type="datetimeFigureOut">
              <a:rPr lang="en-US" smtClean="0"/>
              <a:t>12/17/2019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CDD54-61A3-2D4E-8072-9073313923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576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733F0-41B8-114C-8FC4-C4F7802E4618}" type="datetimeFigureOut">
              <a:rPr lang="en-US" smtClean="0"/>
              <a:t>12/17/2019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342FC-F2E7-4F4A-98F6-4CD551D72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4826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E57BD-0956-9043-81F2-C626F2A753F8}" type="datetimeFigureOut">
              <a:rPr lang="en-US" smtClean="0"/>
              <a:t>12/17/2019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CDD54-61A3-2D4E-8072-9073313923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7179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E57BD-0956-9043-81F2-C626F2A753F8}" type="datetimeFigureOut">
              <a:rPr lang="en-US" smtClean="0"/>
              <a:t>12/17/2019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CDD54-61A3-2D4E-8072-9073313923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2519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E57BD-0956-9043-81F2-C626F2A753F8}" type="datetimeFigureOut">
              <a:rPr lang="en-US" smtClean="0"/>
              <a:t>12/17/2019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CDD54-61A3-2D4E-8072-9073313923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4008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E57BD-0956-9043-81F2-C626F2A753F8}" type="datetimeFigureOut">
              <a:rPr lang="en-US" smtClean="0"/>
              <a:t>12/17/2019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CDD54-61A3-2D4E-8072-9073313923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7127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E57BD-0956-9043-81F2-C626F2A753F8}" type="datetimeFigureOut">
              <a:rPr lang="en-US" smtClean="0"/>
              <a:t>12/17/2019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CDD54-61A3-2D4E-8072-9073313923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0101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E57BD-0956-9043-81F2-C626F2A753F8}" type="datetimeFigureOut">
              <a:rPr lang="en-US" smtClean="0"/>
              <a:t>12/17/2019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CDD54-61A3-2D4E-8072-9073313923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452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E57BD-0956-9043-81F2-C626F2A753F8}" type="datetimeFigureOut">
              <a:rPr lang="en-US" smtClean="0"/>
              <a:t>12/17/2019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CDD54-61A3-2D4E-8072-9073313923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0806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E57BD-0956-9043-81F2-C626F2A753F8}" type="datetimeFigureOut">
              <a:rPr lang="en-US" smtClean="0"/>
              <a:t>12/17/2019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CDD54-61A3-2D4E-8072-9073313923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4399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E57BD-0956-9043-81F2-C626F2A753F8}" type="datetimeFigureOut">
              <a:rPr lang="en-US" smtClean="0"/>
              <a:t>12/17/2019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CDD54-61A3-2D4E-8072-9073313923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058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E57BD-0956-9043-81F2-C626F2A753F8}" type="datetimeFigureOut">
              <a:rPr lang="en-US" smtClean="0"/>
              <a:t>12/17/2019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CDD54-61A3-2D4E-8072-9073313923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086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733F0-41B8-114C-8FC4-C4F7802E4618}" type="datetimeFigureOut">
              <a:rPr lang="en-US" smtClean="0"/>
              <a:t>12/17/2019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342FC-F2E7-4F4A-98F6-4CD551D72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6969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A3C92-7C7B-3440-99B9-56651DDE0722}" type="datetimeFigureOut">
              <a:rPr lang="en-US" smtClean="0"/>
              <a:t>12/17/2019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48622-0DFA-4946-8744-C7E896E48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0162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A3C92-7C7B-3440-99B9-56651DDE0722}" type="datetimeFigureOut">
              <a:rPr lang="en-US" smtClean="0"/>
              <a:t>12/17/2019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48622-0DFA-4946-8744-C7E896E48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6385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A3C92-7C7B-3440-99B9-56651DDE0722}" type="datetimeFigureOut">
              <a:rPr lang="en-US" smtClean="0"/>
              <a:t>12/17/2019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48622-0DFA-4946-8744-C7E896E48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13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A3C92-7C7B-3440-99B9-56651DDE0722}" type="datetimeFigureOut">
              <a:rPr lang="en-US" smtClean="0"/>
              <a:t>12/17/2019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48622-0DFA-4946-8744-C7E896E48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164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A3C92-7C7B-3440-99B9-56651DDE0722}" type="datetimeFigureOut">
              <a:rPr lang="en-US" smtClean="0"/>
              <a:t>12/17/2019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48622-0DFA-4946-8744-C7E896E48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518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A3C92-7C7B-3440-99B9-56651DDE0722}" type="datetimeFigureOut">
              <a:rPr lang="en-US" smtClean="0"/>
              <a:t>12/17/2019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48622-0DFA-4946-8744-C7E896E48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7546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A3C92-7C7B-3440-99B9-56651DDE0722}" type="datetimeFigureOut">
              <a:rPr lang="en-US" smtClean="0"/>
              <a:t>12/17/2019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48622-0DFA-4946-8744-C7E896E48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6713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A3C92-7C7B-3440-99B9-56651DDE0722}" type="datetimeFigureOut">
              <a:rPr lang="en-US" smtClean="0"/>
              <a:t>12/17/2019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48622-0DFA-4946-8744-C7E896E48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1506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A3C92-7C7B-3440-99B9-56651DDE0722}" type="datetimeFigureOut">
              <a:rPr lang="en-US" smtClean="0"/>
              <a:t>12/17/2019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48622-0DFA-4946-8744-C7E896E48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6798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A3C92-7C7B-3440-99B9-56651DDE0722}" type="datetimeFigureOut">
              <a:rPr lang="en-US" smtClean="0"/>
              <a:t>12/17/2019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48622-0DFA-4946-8744-C7E896E48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44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733F0-41B8-114C-8FC4-C4F7802E4618}" type="datetimeFigureOut">
              <a:rPr lang="en-US" smtClean="0"/>
              <a:t>12/17/2019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342FC-F2E7-4F4A-98F6-4CD551D72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5760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A3C92-7C7B-3440-99B9-56651DDE0722}" type="datetimeFigureOut">
              <a:rPr lang="en-US" smtClean="0"/>
              <a:t>12/17/2019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48622-0DFA-4946-8744-C7E896E48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81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DC08C-3FB1-EB48-B9C8-1270F1263D9C}" type="datetimeFigureOut">
              <a:rPr lang="en-US" smtClean="0"/>
              <a:t>12/17/2019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503EE-8757-E64D-8927-298EF916A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4131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DC08C-3FB1-EB48-B9C8-1270F1263D9C}" type="datetimeFigureOut">
              <a:rPr lang="en-US" smtClean="0"/>
              <a:t>12/17/2019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503EE-8757-E64D-8927-298EF916A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2729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DC08C-3FB1-EB48-B9C8-1270F1263D9C}" type="datetimeFigureOut">
              <a:rPr lang="en-US" smtClean="0"/>
              <a:t>12/17/2019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503EE-8757-E64D-8927-298EF916A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5466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DC08C-3FB1-EB48-B9C8-1270F1263D9C}" type="datetimeFigureOut">
              <a:rPr lang="en-US" smtClean="0"/>
              <a:t>12/17/2019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503EE-8757-E64D-8927-298EF916A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2130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DC08C-3FB1-EB48-B9C8-1270F1263D9C}" type="datetimeFigureOut">
              <a:rPr lang="en-US" smtClean="0"/>
              <a:t>12/17/2019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503EE-8757-E64D-8927-298EF916A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4209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DC08C-3FB1-EB48-B9C8-1270F1263D9C}" type="datetimeFigureOut">
              <a:rPr lang="en-US" smtClean="0"/>
              <a:t>12/17/2019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503EE-8757-E64D-8927-298EF916A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9947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DC08C-3FB1-EB48-B9C8-1270F1263D9C}" type="datetimeFigureOut">
              <a:rPr lang="en-US" smtClean="0"/>
              <a:t>12/17/2019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503EE-8757-E64D-8927-298EF916A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5978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DC08C-3FB1-EB48-B9C8-1270F1263D9C}" type="datetimeFigureOut">
              <a:rPr lang="en-US" smtClean="0"/>
              <a:t>12/17/2019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503EE-8757-E64D-8927-298EF916A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0699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DC08C-3FB1-EB48-B9C8-1270F1263D9C}" type="datetimeFigureOut">
              <a:rPr lang="en-US" smtClean="0"/>
              <a:t>12/17/2019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503EE-8757-E64D-8927-298EF916A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744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733F0-41B8-114C-8FC4-C4F7802E4618}" type="datetimeFigureOut">
              <a:rPr lang="en-US" smtClean="0"/>
              <a:t>12/17/2019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342FC-F2E7-4F4A-98F6-4CD551D72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36081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DC08C-3FB1-EB48-B9C8-1270F1263D9C}" type="datetimeFigureOut">
              <a:rPr lang="en-US" smtClean="0"/>
              <a:t>12/17/2019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503EE-8757-E64D-8927-298EF916A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81065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DC08C-3FB1-EB48-B9C8-1270F1263D9C}" type="datetimeFigureOut">
              <a:rPr lang="en-US" smtClean="0"/>
              <a:t>12/17/2019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503EE-8757-E64D-8927-298EF916A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15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733F0-41B8-114C-8FC4-C4F7802E4618}" type="datetimeFigureOut">
              <a:rPr lang="en-US" smtClean="0"/>
              <a:t>12/17/2019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342FC-F2E7-4F4A-98F6-4CD551D72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474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733F0-41B8-114C-8FC4-C4F7802E4618}" type="datetimeFigureOut">
              <a:rPr lang="en-US" smtClean="0"/>
              <a:t>12/17/2019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342FC-F2E7-4F4A-98F6-4CD551D72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003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7BFAF-05B7-654D-A6E5-E10CC37601CB}" type="datetimeFigureOut">
              <a:rPr lang="en-US" smtClean="0"/>
              <a:t>12/17/2019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444C5-9128-D04D-B1DB-628490163B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215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7BFAF-05B7-654D-A6E5-E10CC37601CB}" type="datetimeFigureOut">
              <a:rPr lang="en-US" smtClean="0"/>
              <a:t>12/17/2019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444C5-9128-D04D-B1DB-628490163B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101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5.jp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40CD98-853A-F64E-ACF0-373F4C33706F}" type="datetimeFigureOut">
              <a:rPr lang="en-US" smtClean="0"/>
              <a:t>12/17/2019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E07E4E-8067-AD4F-B178-1331CF3F17E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163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5733F0-41B8-114C-8FC4-C4F7802E4618}" type="datetimeFigureOut">
              <a:rPr lang="en-US" smtClean="0"/>
              <a:t>12/17/2019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342FC-F2E7-4F4A-98F6-4CD551D72E9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86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6" r:id="rId2"/>
    <p:sldLayoutId id="2147483677" r:id="rId3"/>
    <p:sldLayoutId id="2147483678" r:id="rId4"/>
    <p:sldLayoutId id="2147483680" r:id="rId5"/>
    <p:sldLayoutId id="214748368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D7BFAF-05B7-654D-A6E5-E10CC37601CB}" type="datetimeFigureOut">
              <a:rPr lang="en-US" smtClean="0"/>
              <a:t>12/17/2019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3444C5-9128-D04D-B1DB-628490163BD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242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4E57BD-0956-9043-81F2-C626F2A753F8}" type="datetimeFigureOut">
              <a:rPr lang="en-US" smtClean="0"/>
              <a:t>12/17/2019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BCDD54-61A3-2D4E-8072-90733139231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85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2A3C92-7C7B-3440-99B9-56651DDE0722}" type="datetimeFigureOut">
              <a:rPr lang="en-US" smtClean="0"/>
              <a:t>12/17/2019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C48622-0DFA-4946-8744-C7E896E4846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22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5DC08C-3FB1-EB48-B9C8-1270F1263D9C}" type="datetimeFigureOut">
              <a:rPr lang="en-US" smtClean="0"/>
              <a:t>12/17/2019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B503EE-8757-E64D-8927-298EF916A24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318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E7AA28"/>
          </a:solidFill>
        </p:spPr>
      </p:pic>
      <p:sp>
        <p:nvSpPr>
          <p:cNvPr id="12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4882442" y="2714171"/>
            <a:ext cx="4261558" cy="4150119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68580" tIns="34290" rIns="68580" bIns="34290" rtlCol="0" anchor="t">
            <a:normAutofit/>
          </a:bodyPr>
          <a:lstStyle/>
          <a:p>
            <a:pPr algn="ctr">
              <a:spcAft>
                <a:spcPts val="750"/>
              </a:spcAft>
              <a:buClr>
                <a:schemeClr val="tx1"/>
              </a:buClr>
              <a:buSzPct val="100000"/>
            </a:pPr>
            <a:endParaRPr lang="en-US" sz="1200" cap="all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2ABC449-95A1-4D6C-8966-172E04131C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06708" y="3646313"/>
            <a:ext cx="3709553" cy="1463322"/>
          </a:xfrm>
        </p:spPr>
        <p:txBody>
          <a:bodyPr>
            <a:normAutofit/>
          </a:bodyPr>
          <a:lstStyle/>
          <a:p>
            <a:r>
              <a:rPr lang="en-US" sz="3500" b="1" dirty="0">
                <a:solidFill>
                  <a:srgbClr val="032546"/>
                </a:solidFill>
              </a:rPr>
              <a:t>Enrollment Review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58FF1B72-F8A3-4559-B05B-F2F9B0D569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37637" y="5243376"/>
            <a:ext cx="3247697" cy="1146134"/>
          </a:xfrm>
        </p:spPr>
        <p:txBody>
          <a:bodyPr>
            <a:normAutofit fontScale="32500" lnSpcReduction="20000"/>
          </a:bodyPr>
          <a:lstStyle/>
          <a:p>
            <a:r>
              <a:rPr lang="en-US" sz="6200" b="1" dirty="0">
                <a:solidFill>
                  <a:srgbClr val="032546"/>
                </a:solidFill>
              </a:rPr>
              <a:t>George Zimmerman</a:t>
            </a:r>
          </a:p>
          <a:p>
            <a:r>
              <a:rPr lang="en-US" sz="6200" b="1" dirty="0">
                <a:solidFill>
                  <a:srgbClr val="032546"/>
                </a:solidFill>
              </a:rPr>
              <a:t>Executive Director of Admissions and Recruitment</a:t>
            </a:r>
          </a:p>
          <a:p>
            <a:endParaRPr lang="en-US" sz="1750" b="1" dirty="0">
              <a:solidFill>
                <a:srgbClr val="032546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10703" y="5154215"/>
            <a:ext cx="701565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3143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ABEF6-D4EA-435D-9EB4-AC1312F14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32546"/>
                </a:solidFill>
              </a:rPr>
              <a:t>New Strategies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6457C8-85B1-4216-9D37-FD427BF6A8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32546"/>
                </a:solidFill>
              </a:rPr>
              <a:t>Rethought the funnel to better utilize marketing and recruitment initiatives</a:t>
            </a:r>
          </a:p>
          <a:p>
            <a:r>
              <a:rPr lang="en-US" dirty="0">
                <a:solidFill>
                  <a:srgbClr val="032546"/>
                </a:solidFill>
              </a:rPr>
              <a:t>Created two stages where we engage with students.  Leads and Admits</a:t>
            </a:r>
          </a:p>
          <a:p>
            <a:r>
              <a:rPr lang="en-US" dirty="0">
                <a:solidFill>
                  <a:srgbClr val="032546"/>
                </a:solidFill>
              </a:rPr>
              <a:t>Targeted messages can live within those stages but core messages remain consistent.  Academics, res life, value propositions, </a:t>
            </a:r>
            <a:r>
              <a:rPr lang="en-US" dirty="0" err="1">
                <a:solidFill>
                  <a:srgbClr val="032546"/>
                </a:solidFill>
              </a:rPr>
              <a:t>etc</a:t>
            </a:r>
            <a:endParaRPr lang="en-US" dirty="0">
              <a:solidFill>
                <a:srgbClr val="0325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0326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79AA511-28B9-49CD-8A70-24FF65AD95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19" y="102969"/>
            <a:ext cx="9002381" cy="565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3805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4512F-B277-4818-8FDB-F86E15AE7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32546"/>
                </a:solidFill>
              </a:rPr>
              <a:t>Student Mindsets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D540A1-AF17-45A3-BCAD-79C1C9A3A1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Mindsets help to target student messaging based on what resonates with that student</a:t>
            </a:r>
          </a:p>
          <a:p>
            <a:r>
              <a:rPr lang="en-US" dirty="0"/>
              <a:t>National research of prospective and admitted students show how students with different mindsets conduct a college search</a:t>
            </a:r>
          </a:p>
          <a:p>
            <a:r>
              <a:rPr lang="en-US" dirty="0"/>
              <a:t>Analysis of WVU’s applicant pool can help guide marketing messages and delivery based on the predominate student mindset</a:t>
            </a:r>
          </a:p>
        </p:txBody>
      </p:sp>
    </p:spTree>
    <p:extLst>
      <p:ext uri="{BB962C8B-B14F-4D97-AF65-F5344CB8AC3E}">
        <p14:creationId xmlns:p14="http://schemas.microsoft.com/office/powerpoint/2010/main" val="585764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89812-1CBF-488C-98B1-E1440A354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/>
          <a:lstStyle/>
          <a:p>
            <a:r>
              <a:rPr lang="en-US" b="1">
                <a:solidFill>
                  <a:srgbClr val="032546"/>
                </a:solidFill>
              </a:rPr>
              <a:t>Student Mindsets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3A6146B-4F89-43BA-9ADF-8C995F018D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1243" y="1275026"/>
            <a:ext cx="7728197" cy="430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8357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A461B-0505-4610-B637-A53EC96AA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/>
          <a:lstStyle/>
          <a:p>
            <a:r>
              <a:rPr lang="en-US" b="1" dirty="0">
                <a:solidFill>
                  <a:srgbClr val="032546"/>
                </a:solidFill>
              </a:rPr>
              <a:t>Marketing to Support Recruitment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7CA79C-14BA-4402-BDAD-04C7C6F26B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32546"/>
                </a:solidFill>
              </a:rPr>
              <a:t>Divided the country into 15 regions based on current recruitment resources and potential new markets </a:t>
            </a:r>
          </a:p>
          <a:p>
            <a:r>
              <a:rPr lang="en-US" dirty="0">
                <a:solidFill>
                  <a:srgbClr val="032546"/>
                </a:solidFill>
              </a:rPr>
              <a:t>Identified areas of interest within those regions to tie academic offerings to outcomes using census and job data</a:t>
            </a:r>
          </a:p>
          <a:p>
            <a:r>
              <a:rPr lang="en-US" dirty="0">
                <a:solidFill>
                  <a:srgbClr val="032546"/>
                </a:solidFill>
              </a:rPr>
              <a:t>Developing marketing plans that showcase WVU as an option to gain an education that will tie to these outcomes focused</a:t>
            </a:r>
          </a:p>
        </p:txBody>
      </p:sp>
    </p:spTree>
    <p:extLst>
      <p:ext uri="{BB962C8B-B14F-4D97-AF65-F5344CB8AC3E}">
        <p14:creationId xmlns:p14="http://schemas.microsoft.com/office/powerpoint/2010/main" val="34249135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0CD4774-A75F-4839-827A-B992FF41C68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524072" y="241540"/>
            <a:ext cx="8095855" cy="5309918"/>
          </a:xfrm>
        </p:spPr>
      </p:pic>
    </p:spTree>
    <p:extLst>
      <p:ext uri="{BB962C8B-B14F-4D97-AF65-F5344CB8AC3E}">
        <p14:creationId xmlns:p14="http://schemas.microsoft.com/office/powerpoint/2010/main" val="39204513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C06A4-3D3A-494D-8D2B-8FA911C3A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32546"/>
                </a:solidFill>
              </a:rPr>
              <a:t>Pathway Admissions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CB2F1C-B1E3-46C1-BC7C-ADA883D948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Instituted the use of Pathways into Fall 2020, Fall 2021, and Fall 2022 recruitment plans</a:t>
            </a:r>
          </a:p>
          <a:p>
            <a:r>
              <a:rPr lang="en-US" dirty="0"/>
              <a:t>Beginning in Fall 2021 will admit students in Pathways instead of “pre” majors</a:t>
            </a:r>
          </a:p>
          <a:p>
            <a:r>
              <a:rPr lang="en-US" dirty="0"/>
              <a:t>Pathways illustrate how majors parallel each other and the breadth of choices WVU has to offer</a:t>
            </a:r>
          </a:p>
          <a:p>
            <a:r>
              <a:rPr lang="en-US" dirty="0"/>
              <a:t>Encourages exploration as well as shows students outcomes based on related interests </a:t>
            </a:r>
          </a:p>
        </p:txBody>
      </p:sp>
    </p:spTree>
    <p:extLst>
      <p:ext uri="{BB962C8B-B14F-4D97-AF65-F5344CB8AC3E}">
        <p14:creationId xmlns:p14="http://schemas.microsoft.com/office/powerpoint/2010/main" val="15547277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354049-4996-49BD-B982-C584C7A57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819" y="44215"/>
            <a:ext cx="7412361" cy="567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11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7D7ED7A-2FD3-4BFB-A65E-2D08478F07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992" y="0"/>
            <a:ext cx="7520016" cy="5743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5844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A6A985-6128-4E27-83D5-7C67C96383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0"/>
            <a:ext cx="7478573" cy="579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0510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409091-13A1-43F8-A192-BABA0A0B4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/>
          <a:lstStyle/>
          <a:p>
            <a:r>
              <a:rPr lang="en-US" b="1" dirty="0">
                <a:solidFill>
                  <a:srgbClr val="032546"/>
                </a:solidFill>
              </a:rPr>
              <a:t>National Landscape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9FEFB55-FC51-4677-8885-38BDBFDFE5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1253330"/>
            <a:ext cx="7217128" cy="451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2464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A56EB-786D-40EB-9CBC-2D8113F8D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1304395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32546"/>
                </a:solidFill>
              </a:rPr>
              <a:t>Questions?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64ADC1-FBED-4F89-9F11-3CB6169D66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2473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F79D0-8DD1-4FE2-8CE3-7695889C6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32546"/>
                </a:solidFill>
              </a:rPr>
              <a:t>National Landscape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5267D1B-7B41-4CD1-9118-0FE0484749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4117" y="1253330"/>
            <a:ext cx="7081661" cy="4514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9162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A9874-FB05-49EF-91DC-2CB8520FE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32546"/>
                </a:solidFill>
              </a:rPr>
              <a:t>National Landscape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6939787-2392-4C4D-9813-79289971EE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99" y="1223726"/>
            <a:ext cx="6995511" cy="4410547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158E7826-62A1-44CA-96E0-8A618F9BA37E}"/>
              </a:ext>
            </a:extLst>
          </p:cNvPr>
          <p:cNvSpPr/>
          <p:nvPr/>
        </p:nvSpPr>
        <p:spPr>
          <a:xfrm>
            <a:off x="2235200" y="4572000"/>
            <a:ext cx="237067" cy="80807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42126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9BE93-FCF9-42AF-9D61-98B46B0BC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32546"/>
                </a:solidFill>
              </a:rPr>
              <a:t>National Landscape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034749C-B0D1-47EA-B776-2CF898A7D0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1093" y="1249679"/>
            <a:ext cx="6041813" cy="4531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17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F5974-F4E4-46EA-85F1-93DB7C9FF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32546"/>
                </a:solidFill>
              </a:rPr>
              <a:t>New Strategies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47F79-B354-4420-AF59-72E23A65D6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32546"/>
                </a:solidFill>
              </a:rPr>
              <a:t>Realign marketing and recruitment to better support efforts</a:t>
            </a:r>
          </a:p>
          <a:p>
            <a:r>
              <a:rPr lang="en-US" dirty="0">
                <a:solidFill>
                  <a:srgbClr val="032546"/>
                </a:solidFill>
              </a:rPr>
              <a:t>Improve data analytics and the way we track students through the process</a:t>
            </a:r>
          </a:p>
          <a:p>
            <a:r>
              <a:rPr lang="en-US" dirty="0">
                <a:solidFill>
                  <a:srgbClr val="032546"/>
                </a:solidFill>
              </a:rPr>
              <a:t>Increased collaboration with divisional campuses and departments in Morgantown to support One WVU recruitment</a:t>
            </a:r>
          </a:p>
          <a:p>
            <a:pPr marL="0" indent="0">
              <a:buNone/>
            </a:pPr>
            <a:endParaRPr lang="en-US" dirty="0">
              <a:solidFill>
                <a:srgbClr val="0325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0571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63B682-3723-4660-A98D-7711FBBC54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536" y="138023"/>
            <a:ext cx="7484927" cy="5613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5732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7B0D5B-7073-49C8-ACCA-6391C6CD37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1588770"/>
            <a:ext cx="8178799" cy="368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5146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B27C57-2735-4E8A-8E2B-075C370C9B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952" y="1012730"/>
            <a:ext cx="8758520" cy="4532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3992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FD5A8C00B38864E9D78CFEF12637896" ma:contentTypeVersion="11" ma:contentTypeDescription="Create a new document." ma:contentTypeScope="" ma:versionID="4a8eca23fb64c01afe3b29df139c5fcf">
  <xsd:schema xmlns:xsd="http://www.w3.org/2001/XMLSchema" xmlns:xs="http://www.w3.org/2001/XMLSchema" xmlns:p="http://schemas.microsoft.com/office/2006/metadata/properties" xmlns:ns3="b6cf5444-80d1-4b91-9442-d6892f838786" xmlns:ns4="40aefcf6-ffec-4496-9441-851f0dcecd19" targetNamespace="http://schemas.microsoft.com/office/2006/metadata/properties" ma:root="true" ma:fieldsID="eec2294a4c5989421c0eef6fda873b22" ns3:_="" ns4:_="">
    <xsd:import namespace="b6cf5444-80d1-4b91-9442-d6892f838786"/>
    <xsd:import namespace="40aefcf6-ffec-4496-9441-851f0dcecd1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cf5444-80d1-4b91-9442-d6892f83878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aefcf6-ffec-4496-9441-851f0dcecd1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1670D00-5916-41D1-8DB7-20F437B9C24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6cf5444-80d1-4b91-9442-d6892f838786"/>
    <ds:schemaRef ds:uri="40aefcf6-ffec-4496-9441-851f0dcecd1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B179574-EF98-4764-B1FB-A7A266E5094A}">
  <ds:schemaRefs>
    <ds:schemaRef ds:uri="http://schemas.microsoft.com/office/2006/metadata/properties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purl.org/dc/elements/1.1/"/>
    <ds:schemaRef ds:uri="40aefcf6-ffec-4496-9441-851f0dcecd19"/>
    <ds:schemaRef ds:uri="b6cf5444-80d1-4b91-9442-d6892f838786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6D23ACFF-9389-4160-A2A4-3C538EEEF0A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273</Words>
  <Application>Microsoft Office PowerPoint</Application>
  <PresentationFormat>On-screen Show (4:3)</PresentationFormat>
  <Paragraphs>30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</vt:lpstr>
      <vt:lpstr>Calibri</vt:lpstr>
      <vt:lpstr>Calibri Light</vt:lpstr>
      <vt:lpstr>Office Theme</vt:lpstr>
      <vt:lpstr>Custom Design</vt:lpstr>
      <vt:lpstr>1_Custom Design</vt:lpstr>
      <vt:lpstr>2_Custom Design</vt:lpstr>
      <vt:lpstr>3_Custom Design</vt:lpstr>
      <vt:lpstr>4_Custom Design</vt:lpstr>
      <vt:lpstr>Enrollment Review</vt:lpstr>
      <vt:lpstr>National Landscape</vt:lpstr>
      <vt:lpstr>National Landscape</vt:lpstr>
      <vt:lpstr>National Landscape</vt:lpstr>
      <vt:lpstr>National Landscape</vt:lpstr>
      <vt:lpstr>New Strategies</vt:lpstr>
      <vt:lpstr>PowerPoint Presentation</vt:lpstr>
      <vt:lpstr>PowerPoint Presentation</vt:lpstr>
      <vt:lpstr>PowerPoint Presentation</vt:lpstr>
      <vt:lpstr>New Strategies</vt:lpstr>
      <vt:lpstr>PowerPoint Presentation</vt:lpstr>
      <vt:lpstr>Student Mindsets</vt:lpstr>
      <vt:lpstr>Student Mindsets</vt:lpstr>
      <vt:lpstr>Marketing to Support Recruitment</vt:lpstr>
      <vt:lpstr>PowerPoint Presentation</vt:lpstr>
      <vt:lpstr>Pathway Admissions</vt:lpstr>
      <vt:lpstr>PowerPoint Presentation</vt:lpstr>
      <vt:lpstr>PowerPoint Presentation</vt:lpstr>
      <vt:lpstr>PowerPoint Presentation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Enrollment Review</dc:title>
  <dc:creator>George Zimmerman</dc:creator>
  <cp:lastModifiedBy>George Zimmerman</cp:lastModifiedBy>
  <cp:revision>5</cp:revision>
  <dcterms:created xsi:type="dcterms:W3CDTF">2019-11-25T19:26:28Z</dcterms:created>
  <dcterms:modified xsi:type="dcterms:W3CDTF">2019-12-18T02:03:35Z</dcterms:modified>
</cp:coreProperties>
</file>