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 id="2147483840" r:id="rId2"/>
    <p:sldMasterId id="2147483852" r:id="rId3"/>
    <p:sldMasterId id="2147483816" r:id="rId4"/>
    <p:sldMasterId id="2147483792" r:id="rId5"/>
    <p:sldMasterId id="2147483804" r:id="rId6"/>
  </p:sldMasterIdLst>
  <p:notesMasterIdLst>
    <p:notesMasterId r:id="rId21"/>
  </p:notesMasterIdLst>
  <p:sldIdLst>
    <p:sldId id="257" r:id="rId7"/>
    <p:sldId id="268" r:id="rId8"/>
    <p:sldId id="267" r:id="rId9"/>
    <p:sldId id="270" r:id="rId10"/>
    <p:sldId id="285" r:id="rId11"/>
    <p:sldId id="283" r:id="rId12"/>
    <p:sldId id="271" r:id="rId13"/>
    <p:sldId id="272" r:id="rId14"/>
    <p:sldId id="282" r:id="rId15"/>
    <p:sldId id="286" r:id="rId16"/>
    <p:sldId id="269" r:id="rId17"/>
    <p:sldId id="276" r:id="rId18"/>
    <p:sldId id="277" r:id="rId19"/>
    <p:sldId id="26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968C83"/>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13" autoAdjust="0"/>
    <p:restoredTop sz="94715" autoAdjust="0"/>
  </p:normalViewPr>
  <p:slideViewPr>
    <p:cSldViewPr snapToObjects="1">
      <p:cViewPr varScale="1">
        <p:scale>
          <a:sx n="95" d="100"/>
          <a:sy n="95" d="100"/>
        </p:scale>
        <p:origin x="1236"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737E2-46FD-3742-BC67-55F5354BD562}"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D1FDB-CE02-974B-9AB1-974DAEB1C604}" type="slidenum">
              <a:rPr lang="en-US" smtClean="0"/>
              <a:t>‹#›</a:t>
            </a:fld>
            <a:endParaRPr lang="en-US"/>
          </a:p>
        </p:txBody>
      </p:sp>
    </p:spTree>
    <p:extLst>
      <p:ext uri="{BB962C8B-B14F-4D97-AF65-F5344CB8AC3E}">
        <p14:creationId xmlns:p14="http://schemas.microsoft.com/office/powerpoint/2010/main" val="37475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855CA2-2353-1947-B0FF-946C82441B87}"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203364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210094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713634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97EA2-E7AE-F84D-BFF6-8063478EE14B}"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46868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1259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97EA2-E7AE-F84D-BFF6-8063478EE14B}"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78235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97EA2-E7AE-F84D-BFF6-8063478EE14B}"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79504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97EA2-E7AE-F84D-BFF6-8063478EE14B}"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638432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97EA2-E7AE-F84D-BFF6-8063478EE14B}"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30605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97EA2-E7AE-F84D-BFF6-8063478EE14B}"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432802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97EA2-E7AE-F84D-BFF6-8063478EE14B}"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37023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26310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97EA2-E7AE-F84D-BFF6-8063478EE14B}"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6898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12269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0767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F09EAD-C038-024B-B91F-CE14DFDAF5B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380315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059661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09EAD-C038-024B-B91F-CE14DFDAF5B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652660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F09EAD-C038-024B-B91F-CE14DFDAF5B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062273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F09EAD-C038-024B-B91F-CE14DFDAF5B0}"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44702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F09EAD-C038-024B-B91F-CE14DFDAF5B0}"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81061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09EAD-C038-024B-B91F-CE14DFDAF5B0}"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47874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55CA2-2353-1947-B0FF-946C82441B87}"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185570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09EAD-C038-024B-B91F-CE14DFDAF5B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457808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09EAD-C038-024B-B91F-CE14DFDAF5B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108027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435639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026365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179B85-2BE0-6E4A-B7DE-5D7B9AFCFAE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453625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31537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79B85-2BE0-6E4A-B7DE-5D7B9AFCFAE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283147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179B85-2BE0-6E4A-B7DE-5D7B9AFCFAE6}"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824156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79B85-2BE0-6E4A-B7DE-5D7B9AFCFAE6}"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333898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179B85-2BE0-6E4A-B7DE-5D7B9AFCFAE6}"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45706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855CA2-2353-1947-B0FF-946C82441B87}"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531478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79B85-2BE0-6E4A-B7DE-5D7B9AFCFAE6}"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389240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727693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417234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922470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270842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377CA9-9527-8A44-8BFB-95874792BD1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42780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97371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377CA9-9527-8A44-8BFB-95874792BD1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503814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77CA9-9527-8A44-8BFB-95874792BD1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69680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377CA9-9527-8A44-8BFB-95874792BD15}"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93861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55CA2-2353-1947-B0FF-946C82441B87}"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959253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77CA9-9527-8A44-8BFB-95874792BD15}"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0038080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77CA9-9527-8A44-8BFB-95874792BD15}"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162974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77CA9-9527-8A44-8BFB-95874792BD1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861094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77CA9-9527-8A44-8BFB-95874792BD1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318413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40668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20095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B7E0E3-2968-B14E-8902-64BA2B69C96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33107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057046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7E0E3-2968-B14E-8902-64BA2B69C96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799915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B7E0E3-2968-B14E-8902-64BA2B69C96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72063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55CA2-2353-1947-B0FF-946C82441B87}"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8070167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B7E0E3-2968-B14E-8902-64BA2B69C965}"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710679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7E0E3-2968-B14E-8902-64BA2B69C965}"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93421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7E0E3-2968-B14E-8902-64BA2B69C965}"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320352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7E0E3-2968-B14E-8902-64BA2B69C96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420813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7E0E3-2968-B14E-8902-64BA2B69C96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9433826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560499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45983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55CA2-2353-1947-B0FF-946C82441B87}"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81649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55CA2-2353-1947-B0FF-946C82441B87}"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42200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55CA2-2353-1947-B0FF-946C82441B87}"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61121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A855CA2-2353-1947-B0FF-946C82441B87}" type="datetimeFigureOut">
              <a:rPr lang="en-US" smtClean="0"/>
              <a:t>1/15/2020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B2567CD-06E2-D944-A0E4-AFB05662915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517334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1A97EA2-E7AE-F84D-BFF6-8063478EE14B}" type="datetimeFigureOut">
              <a:rPr lang="en-US" smtClean="0"/>
              <a:t>1/15/2020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F8A797E-2104-A542-91CF-49E94E48657D}"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915288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0F09EAD-C038-024B-B91F-CE14DFDAF5B0}" type="datetimeFigureOut">
              <a:rPr lang="en-US" smtClean="0"/>
              <a:t>1/15/2020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EB971A-5BB7-1D4F-9483-50C6F0DEAEDC}"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71561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D179B85-2BE0-6E4A-B7DE-5D7B9AFCFAE6}" type="datetimeFigureOut">
              <a:rPr lang="en-US" smtClean="0"/>
              <a:t>1/15/2020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C8AE68C-C474-4840-B011-8DC6619626B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02152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B377CA9-9527-8A44-8BFB-95874792BD15}" type="datetimeFigureOut">
              <a:rPr lang="en-US" smtClean="0"/>
              <a:t>1/15/2020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07A0A6-9E92-AD4F-BCA5-F497F11A72C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998746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4B7E0E3-2968-B14E-8902-64BA2B69C965}" type="datetimeFigureOut">
              <a:rPr lang="en-US" smtClean="0"/>
              <a:t>1/15/2020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96CC1CA-D8E9-9645-A41E-286B448A345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3764371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hyperlink" Target="http://studentconduct.wvu.edu/submit-a-complaint" TargetMode="Externa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hyperlink" Target="https://studentconduct.wvu.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200150"/>
            <a:ext cx="8229600" cy="1981200"/>
          </a:xfrm>
        </p:spPr>
        <p:txBody>
          <a:bodyPr>
            <a:noAutofit/>
          </a:bodyPr>
          <a:lstStyle/>
          <a:p>
            <a:pPr algn="ctr">
              <a:spcBef>
                <a:spcPts val="0"/>
              </a:spcBef>
            </a:pPr>
            <a:br>
              <a:rPr lang="en-US" sz="6000" b="1" dirty="0">
                <a:solidFill>
                  <a:schemeClr val="bg1"/>
                </a:solidFill>
                <a:latin typeface="Arial" charset="0"/>
                <a:ea typeface="Arial" charset="0"/>
                <a:cs typeface="Arial" charset="0"/>
              </a:rPr>
            </a:br>
            <a:r>
              <a:rPr lang="en-US" sz="6600" b="1" dirty="0">
                <a:solidFill>
                  <a:schemeClr val="accent4">
                    <a:lumMod val="75000"/>
                  </a:schemeClr>
                </a:solidFill>
                <a:latin typeface="Arial" charset="0"/>
                <a:ea typeface="Arial" charset="0"/>
                <a:cs typeface="Arial" charset="0"/>
              </a:rPr>
              <a:t>Office of Student Conduct Overview</a:t>
            </a:r>
            <a:br>
              <a:rPr lang="en-US" sz="2000" b="1" dirty="0">
                <a:solidFill>
                  <a:schemeClr val="bg1"/>
                </a:solidFill>
                <a:latin typeface="Arial" charset="0"/>
                <a:ea typeface="Arial" charset="0"/>
                <a:cs typeface="Arial" charset="0"/>
              </a:rPr>
            </a:br>
            <a:endParaRPr lang="en-US" sz="2000" b="1" dirty="0">
              <a:solidFill>
                <a:schemeClr val="bg1"/>
              </a:solidFill>
              <a:latin typeface="Arial Black" charset="0"/>
              <a:ea typeface="Arial Black" charset="0"/>
              <a:cs typeface="Arial Black"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0986-675B-4D91-8CC7-13A67C0809EF}"/>
              </a:ext>
            </a:extLst>
          </p:cNvPr>
          <p:cNvSpPr>
            <a:spLocks noGrp="1"/>
          </p:cNvSpPr>
          <p:nvPr>
            <p:ph type="title"/>
          </p:nvPr>
        </p:nvSpPr>
        <p:spPr>
          <a:xfrm>
            <a:off x="628650" y="274638"/>
            <a:ext cx="7886700" cy="1839912"/>
          </a:xfrm>
        </p:spPr>
        <p:txBody>
          <a:bodyPr>
            <a:noAutofit/>
          </a:bodyPr>
          <a:lstStyle/>
          <a:p>
            <a:r>
              <a:rPr lang="en-US" sz="2800" b="1" dirty="0">
                <a:solidFill>
                  <a:srgbClr val="002060"/>
                </a:solidFill>
                <a:latin typeface="+mn-lt"/>
              </a:rPr>
              <a:t>Procedure for complaints of Complaints or Reports of Discrimination, Harassment, Sexual &amp; Domestic Misconduct, Stalking, and Retaliation.</a:t>
            </a:r>
          </a:p>
        </p:txBody>
      </p:sp>
      <p:sp>
        <p:nvSpPr>
          <p:cNvPr id="3" name="Content Placeholder 2">
            <a:extLst>
              <a:ext uri="{FF2B5EF4-FFF2-40B4-BE49-F238E27FC236}">
                <a16:creationId xmlns:a16="http://schemas.microsoft.com/office/drawing/2014/main" id="{F25FE5C7-4BE8-4DC0-9708-A54EBE32F7AE}"/>
              </a:ext>
            </a:extLst>
          </p:cNvPr>
          <p:cNvSpPr>
            <a:spLocks noGrp="1"/>
          </p:cNvSpPr>
          <p:nvPr>
            <p:ph idx="1"/>
          </p:nvPr>
        </p:nvSpPr>
        <p:spPr>
          <a:xfrm>
            <a:off x="533400" y="1962150"/>
            <a:ext cx="7886700" cy="2286000"/>
          </a:xfrm>
        </p:spPr>
        <p:txBody>
          <a:bodyPr/>
          <a:lstStyle/>
          <a:p>
            <a:r>
              <a:rPr lang="en-US" dirty="0">
                <a:solidFill>
                  <a:schemeClr val="accent4">
                    <a:lumMod val="75000"/>
                  </a:schemeClr>
                </a:solidFill>
              </a:rPr>
              <a:t>Sanctions  in Title IX Cases go into effect immediately</a:t>
            </a:r>
          </a:p>
          <a:p>
            <a:r>
              <a:rPr lang="en-US" dirty="0">
                <a:solidFill>
                  <a:srgbClr val="002060"/>
                </a:solidFill>
              </a:rPr>
              <a:t>Both parties can file appeals in Title IX cases</a:t>
            </a:r>
          </a:p>
          <a:p>
            <a:r>
              <a:rPr lang="en-US" dirty="0">
                <a:solidFill>
                  <a:schemeClr val="accent4">
                    <a:lumMod val="75000"/>
                  </a:schemeClr>
                </a:solidFill>
              </a:rPr>
              <a:t>Both parties may have advisors and/or attorneys</a:t>
            </a:r>
          </a:p>
          <a:p>
            <a:pPr marL="0" indent="0">
              <a:buNone/>
            </a:pPr>
            <a:endParaRPr lang="en-US" dirty="0"/>
          </a:p>
        </p:txBody>
      </p:sp>
    </p:spTree>
    <p:extLst>
      <p:ext uri="{BB962C8B-B14F-4D97-AF65-F5344CB8AC3E}">
        <p14:creationId xmlns:p14="http://schemas.microsoft.com/office/powerpoint/2010/main" val="2149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5">
                    <a:lumMod val="50000"/>
                  </a:schemeClr>
                </a:solidFill>
              </a:rPr>
              <a:t>Alcohol and Other Drug Amnesty</a:t>
            </a:r>
          </a:p>
        </p:txBody>
      </p:sp>
      <p:sp>
        <p:nvSpPr>
          <p:cNvPr id="3" name="Content Placeholder 2"/>
          <p:cNvSpPr>
            <a:spLocks noGrp="1"/>
          </p:cNvSpPr>
          <p:nvPr>
            <p:ph idx="1"/>
          </p:nvPr>
        </p:nvSpPr>
        <p:spPr>
          <a:xfrm>
            <a:off x="628650" y="1123950"/>
            <a:ext cx="7886700" cy="3508375"/>
          </a:xfrm>
        </p:spPr>
        <p:txBody>
          <a:bodyPr>
            <a:normAutofit fontScale="77500" lnSpcReduction="20000"/>
          </a:bodyPr>
          <a:lstStyle/>
          <a:p>
            <a:r>
              <a:rPr lang="en-US" dirty="0">
                <a:solidFill>
                  <a:schemeClr val="accent4">
                    <a:lumMod val="75000"/>
                  </a:schemeClr>
                </a:solidFill>
              </a:rPr>
              <a:t>(1) </a:t>
            </a:r>
            <a:r>
              <a:rPr lang="en-US" dirty="0">
                <a:solidFill>
                  <a:schemeClr val="accent4">
                    <a:lumMod val="75000"/>
                  </a:schemeClr>
                </a:solidFill>
                <a:highlight>
                  <a:srgbClr val="FFFF00"/>
                </a:highlight>
              </a:rPr>
              <a:t>Remains with the person </a:t>
            </a:r>
            <a:r>
              <a:rPr lang="en-US" dirty="0">
                <a:solidFill>
                  <a:schemeClr val="accent4">
                    <a:lumMod val="75000"/>
                  </a:schemeClr>
                </a:solidFill>
              </a:rPr>
              <a:t>who reasonably appears to be in need of emergency medical assistance due to an overdose until such assistance is provided;</a:t>
            </a:r>
          </a:p>
          <a:p>
            <a:r>
              <a:rPr lang="en-US" dirty="0">
                <a:solidFill>
                  <a:schemeClr val="accent5">
                    <a:lumMod val="50000"/>
                  </a:schemeClr>
                </a:solidFill>
              </a:rPr>
              <a:t>(2) </a:t>
            </a:r>
            <a:r>
              <a:rPr lang="en-US" dirty="0">
                <a:solidFill>
                  <a:schemeClr val="accent5">
                    <a:lumMod val="50000"/>
                  </a:schemeClr>
                </a:solidFill>
                <a:highlight>
                  <a:srgbClr val="FFFF00"/>
                </a:highlight>
              </a:rPr>
              <a:t>Identifies himself or herself</a:t>
            </a:r>
            <a:r>
              <a:rPr lang="en-US" dirty="0">
                <a:solidFill>
                  <a:schemeClr val="accent5">
                    <a:lumMod val="50000"/>
                  </a:schemeClr>
                </a:solidFill>
              </a:rPr>
              <a:t>, if requested by emergency medical assistance personnel, law-enforcement officers, or University officials;</a:t>
            </a:r>
          </a:p>
          <a:p>
            <a:r>
              <a:rPr lang="en-US" dirty="0">
                <a:solidFill>
                  <a:schemeClr val="accent4">
                    <a:lumMod val="75000"/>
                  </a:schemeClr>
                </a:solidFill>
              </a:rPr>
              <a:t>(3) </a:t>
            </a:r>
            <a:r>
              <a:rPr lang="en-US" dirty="0">
                <a:solidFill>
                  <a:schemeClr val="accent4">
                    <a:lumMod val="75000"/>
                  </a:schemeClr>
                </a:solidFill>
                <a:highlight>
                  <a:srgbClr val="FFFF00"/>
                </a:highlight>
              </a:rPr>
              <a:t>Cooperates with and provides any relevant information </a:t>
            </a:r>
            <a:r>
              <a:rPr lang="en-US" dirty="0">
                <a:solidFill>
                  <a:schemeClr val="accent4">
                    <a:lumMod val="75000"/>
                  </a:schemeClr>
                </a:solidFill>
              </a:rPr>
              <a:t>requested by emergency medical assistance personnel, law-enforcement officers, or University officials needed to treat the person reasonably believed to be experiencing an overdose; and</a:t>
            </a:r>
          </a:p>
          <a:p>
            <a:r>
              <a:rPr lang="en-US" dirty="0">
                <a:solidFill>
                  <a:schemeClr val="accent5">
                    <a:lumMod val="50000"/>
                  </a:schemeClr>
                </a:solidFill>
              </a:rPr>
              <a:t>(4) </a:t>
            </a:r>
            <a:r>
              <a:rPr lang="en-US" dirty="0">
                <a:solidFill>
                  <a:schemeClr val="accent5">
                    <a:lumMod val="50000"/>
                  </a:schemeClr>
                </a:solidFill>
                <a:highlight>
                  <a:srgbClr val="FFFF00"/>
                </a:highlight>
              </a:rPr>
              <a:t>Completes any additional conditions imposed </a:t>
            </a:r>
            <a:r>
              <a:rPr lang="en-US" dirty="0">
                <a:solidFill>
                  <a:schemeClr val="accent5">
                    <a:lumMod val="50000"/>
                  </a:schemeClr>
                </a:solidFill>
              </a:rPr>
              <a:t>on the student or student organization by the Student Code Administrator. </a:t>
            </a:r>
          </a:p>
        </p:txBody>
      </p:sp>
    </p:spTree>
    <p:extLst>
      <p:ext uri="{BB962C8B-B14F-4D97-AF65-F5344CB8AC3E}">
        <p14:creationId xmlns:p14="http://schemas.microsoft.com/office/powerpoint/2010/main" val="2280633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5">
                    <a:lumMod val="50000"/>
                  </a:schemeClr>
                </a:solidFill>
              </a:rPr>
              <a:t>Submitting a Complaint</a:t>
            </a:r>
          </a:p>
        </p:txBody>
      </p:sp>
      <p:sp>
        <p:nvSpPr>
          <p:cNvPr id="3" name="Content Placeholder 2"/>
          <p:cNvSpPr>
            <a:spLocks noGrp="1"/>
          </p:cNvSpPr>
          <p:nvPr>
            <p:ph idx="1"/>
          </p:nvPr>
        </p:nvSpPr>
        <p:spPr>
          <a:xfrm>
            <a:off x="628650" y="1370013"/>
            <a:ext cx="8286750" cy="3262312"/>
          </a:xfrm>
        </p:spPr>
        <p:txBody>
          <a:bodyPr>
            <a:normAutofit/>
          </a:bodyPr>
          <a:lstStyle/>
          <a:p>
            <a:endParaRPr lang="en-US" dirty="0">
              <a:hlinkClick r:id="rId2"/>
            </a:endParaRPr>
          </a:p>
          <a:p>
            <a:endParaRPr lang="en-US" dirty="0">
              <a:hlinkClick r:id="rId2"/>
            </a:endParaRPr>
          </a:p>
          <a:p>
            <a:r>
              <a:rPr lang="en-US" dirty="0">
                <a:hlinkClick r:id="rId2"/>
              </a:rPr>
              <a:t>http://studentconduct.wvu.edu/submit-a-complaint</a:t>
            </a:r>
            <a:r>
              <a:rPr lang="en-US" dirty="0"/>
              <a:t> </a:t>
            </a:r>
          </a:p>
        </p:txBody>
      </p:sp>
    </p:spTree>
    <p:extLst>
      <p:ext uri="{BB962C8B-B14F-4D97-AF65-F5344CB8AC3E}">
        <p14:creationId xmlns:p14="http://schemas.microsoft.com/office/powerpoint/2010/main" val="53592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5">
                    <a:lumMod val="50000"/>
                  </a:schemeClr>
                </a:solidFill>
              </a:rPr>
              <a:t>QUESTIONS?</a:t>
            </a:r>
          </a:p>
        </p:txBody>
      </p:sp>
      <p:sp>
        <p:nvSpPr>
          <p:cNvPr id="3" name="Subtitle 2"/>
          <p:cNvSpPr>
            <a:spLocks noGrp="1"/>
          </p:cNvSpPr>
          <p:nvPr>
            <p:ph type="subTitle" idx="1"/>
          </p:nvPr>
        </p:nvSpPr>
        <p:spPr/>
        <p:txBody>
          <a:bodyPr/>
          <a:lstStyle/>
          <a:p>
            <a:r>
              <a:rPr lang="en-US" dirty="0">
                <a:solidFill>
                  <a:schemeClr val="accent4">
                    <a:lumMod val="75000"/>
                  </a:schemeClr>
                </a:solidFill>
              </a:rPr>
              <a:t>Office of Student Conduct</a:t>
            </a:r>
          </a:p>
        </p:txBody>
      </p:sp>
    </p:spTree>
    <p:extLst>
      <p:ext uri="{BB962C8B-B14F-4D97-AF65-F5344CB8AC3E}">
        <p14:creationId xmlns:p14="http://schemas.microsoft.com/office/powerpoint/2010/main" val="158690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209550"/>
            <a:ext cx="7431088" cy="3581400"/>
          </a:xfrm>
        </p:spPr>
        <p:txBody>
          <a:bodyPr>
            <a:normAutofit/>
          </a:bodyPr>
          <a:lstStyle/>
          <a:p>
            <a:r>
              <a:rPr lang="en-US" b="1" dirty="0">
                <a:solidFill>
                  <a:srgbClr val="002855"/>
                </a:solidFill>
                <a:latin typeface="Arial" charset="0"/>
                <a:ea typeface="Arial" charset="0"/>
                <a:cs typeface="Arial" charset="0"/>
              </a:rPr>
              <a:t>Carrie Showalter</a:t>
            </a:r>
            <a:br>
              <a:rPr lang="en-US" b="1" dirty="0">
                <a:solidFill>
                  <a:srgbClr val="002855"/>
                </a:solidFill>
                <a:latin typeface="Arial" charset="0"/>
                <a:ea typeface="Arial" charset="0"/>
                <a:cs typeface="Arial" charset="0"/>
              </a:rPr>
            </a:br>
            <a:r>
              <a:rPr lang="en-US" sz="2800" b="1" dirty="0">
                <a:solidFill>
                  <a:srgbClr val="002855"/>
                </a:solidFill>
                <a:latin typeface="Arial" charset="0"/>
                <a:ea typeface="Arial" charset="0"/>
                <a:cs typeface="Arial" charset="0"/>
              </a:rPr>
              <a:t>Exec. Director, Office of Student Conduct</a:t>
            </a:r>
            <a:br>
              <a:rPr lang="en-US" sz="2800" b="1" dirty="0">
                <a:solidFill>
                  <a:srgbClr val="002855"/>
                </a:solidFill>
                <a:latin typeface="Arial" charset="0"/>
                <a:ea typeface="Arial" charset="0"/>
                <a:cs typeface="Arial" charset="0"/>
              </a:rPr>
            </a:br>
            <a:r>
              <a:rPr lang="en-US" sz="2800" b="1" dirty="0">
                <a:solidFill>
                  <a:srgbClr val="002855"/>
                </a:solidFill>
                <a:latin typeface="Arial" charset="0"/>
                <a:ea typeface="Arial" charset="0"/>
                <a:cs typeface="Arial" charset="0"/>
              </a:rPr>
              <a:t>Location:	87 </a:t>
            </a:r>
            <a:r>
              <a:rPr lang="en-US" sz="2800" b="1" dirty="0" err="1">
                <a:solidFill>
                  <a:srgbClr val="002855"/>
                </a:solidFill>
                <a:latin typeface="Arial" charset="0"/>
                <a:ea typeface="Arial" charset="0"/>
                <a:cs typeface="Arial" charset="0"/>
              </a:rPr>
              <a:t>Boreman</a:t>
            </a:r>
            <a:r>
              <a:rPr lang="en-US" sz="2800" b="1" dirty="0">
                <a:solidFill>
                  <a:srgbClr val="002855"/>
                </a:solidFill>
                <a:latin typeface="Arial" charset="0"/>
                <a:ea typeface="Arial" charset="0"/>
                <a:cs typeface="Arial" charset="0"/>
              </a:rPr>
              <a:t> North</a:t>
            </a:r>
            <a:br>
              <a:rPr lang="en-US" sz="2800" b="1" dirty="0">
                <a:solidFill>
                  <a:srgbClr val="002855"/>
                </a:solidFill>
                <a:latin typeface="Arial" charset="0"/>
                <a:ea typeface="Arial" charset="0"/>
                <a:cs typeface="Arial" charset="0"/>
              </a:rPr>
            </a:br>
            <a:r>
              <a:rPr lang="en-US" sz="2800" b="1" dirty="0">
                <a:solidFill>
                  <a:srgbClr val="002855"/>
                </a:solidFill>
                <a:latin typeface="Arial" charset="0"/>
                <a:ea typeface="Arial" charset="0"/>
                <a:cs typeface="Arial" charset="0"/>
              </a:rPr>
              <a:t>Phone:  304.293.8111</a:t>
            </a:r>
            <a:br>
              <a:rPr lang="en-US" b="1" dirty="0">
                <a:solidFill>
                  <a:srgbClr val="002855"/>
                </a:solidFill>
                <a:latin typeface="Arial" charset="0"/>
                <a:ea typeface="Arial" charset="0"/>
                <a:cs typeface="Arial" charset="0"/>
              </a:rPr>
            </a:br>
            <a:r>
              <a:rPr lang="en-US" sz="2800" b="1" dirty="0">
                <a:solidFill>
                  <a:srgbClr val="002855"/>
                </a:solidFill>
                <a:latin typeface="Arial" charset="0"/>
                <a:ea typeface="Arial" charset="0"/>
                <a:cs typeface="Arial" charset="0"/>
              </a:rPr>
              <a:t>Web:  </a:t>
            </a:r>
            <a:r>
              <a:rPr lang="en-US" sz="2800" b="1" dirty="0">
                <a:solidFill>
                  <a:srgbClr val="002855"/>
                </a:solidFill>
                <a:latin typeface="Arial" charset="0"/>
                <a:ea typeface="Arial" charset="0"/>
                <a:cs typeface="Arial" charset="0"/>
                <a:hlinkClick r:id="rId2"/>
              </a:rPr>
              <a:t>https://studentconduct.wvu.edu</a:t>
            </a:r>
            <a:r>
              <a:rPr lang="en-US" sz="2800" b="1" dirty="0">
                <a:solidFill>
                  <a:srgbClr val="002855"/>
                </a:solidFill>
                <a:latin typeface="Arial" charset="0"/>
                <a:ea typeface="Arial" charset="0"/>
                <a:cs typeface="Arial"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350"/>
            <a:ext cx="7886700" cy="609601"/>
          </a:xfrm>
        </p:spPr>
        <p:txBody>
          <a:bodyPr>
            <a:normAutofit fontScale="90000"/>
          </a:bodyPr>
          <a:lstStyle/>
          <a:p>
            <a:r>
              <a:rPr lang="en-US" b="1" u="sng" dirty="0">
                <a:solidFill>
                  <a:schemeClr val="accent5">
                    <a:lumMod val="50000"/>
                  </a:schemeClr>
                </a:solidFill>
              </a:rPr>
              <a:t>Campus Student Code</a:t>
            </a:r>
          </a:p>
        </p:txBody>
      </p:sp>
      <p:sp>
        <p:nvSpPr>
          <p:cNvPr id="3" name="Content Placeholder 2"/>
          <p:cNvSpPr>
            <a:spLocks noGrp="1"/>
          </p:cNvSpPr>
          <p:nvPr>
            <p:ph idx="1"/>
          </p:nvPr>
        </p:nvSpPr>
        <p:spPr>
          <a:xfrm>
            <a:off x="628650" y="742952"/>
            <a:ext cx="7886700" cy="3889374"/>
          </a:xfrm>
        </p:spPr>
        <p:txBody>
          <a:bodyPr>
            <a:normAutofit/>
          </a:bodyPr>
          <a:lstStyle/>
          <a:p>
            <a:r>
              <a:rPr lang="en-US" dirty="0">
                <a:solidFill>
                  <a:schemeClr val="accent5">
                    <a:lumMod val="50000"/>
                  </a:schemeClr>
                </a:solidFill>
              </a:rPr>
              <a:t>What is it?</a:t>
            </a:r>
          </a:p>
          <a:p>
            <a:pPr lvl="1"/>
            <a:r>
              <a:rPr lang="en-US" dirty="0">
                <a:solidFill>
                  <a:schemeClr val="accent4">
                    <a:lumMod val="75000"/>
                  </a:schemeClr>
                </a:solidFill>
              </a:rPr>
              <a:t>establishes written rules, regulations, and procedures concerning student conduct and discipline for the main campus of West Virginia University</a:t>
            </a:r>
          </a:p>
          <a:p>
            <a:pPr lvl="1"/>
            <a:r>
              <a:rPr lang="en-US" dirty="0">
                <a:solidFill>
                  <a:schemeClr val="accent5">
                    <a:lumMod val="50000"/>
                  </a:schemeClr>
                </a:solidFill>
              </a:rPr>
              <a:t>Authority given by the Board of Governors</a:t>
            </a:r>
          </a:p>
          <a:p>
            <a:pPr lvl="1"/>
            <a:r>
              <a:rPr lang="en-US" dirty="0">
                <a:solidFill>
                  <a:schemeClr val="accent4">
                    <a:lumMod val="75000"/>
                  </a:schemeClr>
                </a:solidFill>
              </a:rPr>
              <a:t>This code applies to </a:t>
            </a:r>
            <a:r>
              <a:rPr lang="en-US" b="1" u="sng" dirty="0">
                <a:solidFill>
                  <a:schemeClr val="accent4">
                    <a:lumMod val="75000"/>
                  </a:schemeClr>
                </a:solidFill>
              </a:rPr>
              <a:t>all students </a:t>
            </a:r>
            <a:r>
              <a:rPr lang="en-US" dirty="0">
                <a:solidFill>
                  <a:schemeClr val="accent4">
                    <a:lumMod val="75000"/>
                  </a:schemeClr>
                </a:solidFill>
              </a:rPr>
              <a:t>associated with the main campus of West Virginia University under the authority of the West Virginia University Board of Governors. </a:t>
            </a:r>
          </a:p>
        </p:txBody>
      </p:sp>
    </p:spTree>
    <p:extLst>
      <p:ext uri="{BB962C8B-B14F-4D97-AF65-F5344CB8AC3E}">
        <p14:creationId xmlns:p14="http://schemas.microsoft.com/office/powerpoint/2010/main" val="149813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151"/>
            <a:ext cx="7886700" cy="685800"/>
          </a:xfrm>
        </p:spPr>
        <p:txBody>
          <a:bodyPr>
            <a:normAutofit fontScale="90000"/>
          </a:bodyPr>
          <a:lstStyle/>
          <a:p>
            <a:r>
              <a:rPr lang="en-US" b="1" u="sng" dirty="0">
                <a:solidFill>
                  <a:schemeClr val="accent5">
                    <a:lumMod val="50000"/>
                  </a:schemeClr>
                </a:solidFill>
              </a:rPr>
              <a:t>Jurisdiction</a:t>
            </a:r>
          </a:p>
        </p:txBody>
      </p:sp>
      <p:sp>
        <p:nvSpPr>
          <p:cNvPr id="3" name="Content Placeholder 2"/>
          <p:cNvSpPr>
            <a:spLocks noGrp="1"/>
          </p:cNvSpPr>
          <p:nvPr>
            <p:ph idx="1"/>
          </p:nvPr>
        </p:nvSpPr>
        <p:spPr>
          <a:xfrm>
            <a:off x="457200" y="895351"/>
            <a:ext cx="8382000" cy="3657599"/>
          </a:xfrm>
        </p:spPr>
        <p:txBody>
          <a:bodyPr>
            <a:normAutofit fontScale="70000" lnSpcReduction="20000"/>
          </a:bodyPr>
          <a:lstStyle/>
          <a:p>
            <a:r>
              <a:rPr lang="en-US" dirty="0">
                <a:solidFill>
                  <a:schemeClr val="accent4">
                    <a:lumMod val="75000"/>
                  </a:schemeClr>
                </a:solidFill>
              </a:rPr>
              <a:t>on University premises </a:t>
            </a:r>
          </a:p>
          <a:p>
            <a:r>
              <a:rPr lang="en-US" dirty="0"/>
              <a:t>at University sponsored activities </a:t>
            </a:r>
          </a:p>
          <a:p>
            <a:r>
              <a:rPr lang="en-US" dirty="0">
                <a:solidFill>
                  <a:schemeClr val="accent4">
                    <a:lumMod val="75000"/>
                  </a:schemeClr>
                </a:solidFill>
              </a:rPr>
              <a:t>conduct that </a:t>
            </a:r>
            <a:r>
              <a:rPr lang="en-US" b="1" u="sng" dirty="0">
                <a:solidFill>
                  <a:schemeClr val="accent4">
                    <a:lumMod val="75000"/>
                  </a:schemeClr>
                </a:solidFill>
              </a:rPr>
              <a:t>does not</a:t>
            </a:r>
            <a:r>
              <a:rPr lang="en-US" dirty="0">
                <a:solidFill>
                  <a:schemeClr val="accent4">
                    <a:lumMod val="75000"/>
                  </a:schemeClr>
                </a:solidFill>
              </a:rPr>
              <a:t> occur on University premises but adversely affects or interferes with the educational or orderly operation of the University, its mission, or the pursuit of its objectives</a:t>
            </a:r>
          </a:p>
          <a:p>
            <a:r>
              <a:rPr lang="en-US" dirty="0">
                <a:solidFill>
                  <a:schemeClr val="accent5">
                    <a:lumMod val="50000"/>
                  </a:schemeClr>
                </a:solidFill>
              </a:rPr>
              <a:t>conduct that </a:t>
            </a:r>
            <a:r>
              <a:rPr lang="en-US" b="1" u="sng" dirty="0">
                <a:solidFill>
                  <a:schemeClr val="accent5">
                    <a:lumMod val="50000"/>
                  </a:schemeClr>
                </a:solidFill>
              </a:rPr>
              <a:t>does not </a:t>
            </a:r>
            <a:r>
              <a:rPr lang="en-US" dirty="0">
                <a:solidFill>
                  <a:schemeClr val="accent5">
                    <a:lumMod val="50000"/>
                  </a:schemeClr>
                </a:solidFill>
              </a:rPr>
              <a:t>occur on University premises but, in light of all of the facts and circumstances, would endanger the health, safety, or property of the University, the University Community, or its neighboring communities</a:t>
            </a:r>
          </a:p>
          <a:p>
            <a:r>
              <a:rPr lang="en-US" dirty="0">
                <a:solidFill>
                  <a:schemeClr val="accent4">
                    <a:lumMod val="75000"/>
                  </a:schemeClr>
                </a:solidFill>
              </a:rPr>
              <a:t>conduct that occurs on or off of University premises or property which violates federal, state, or local laws, policies of the West Virginia University Board of Governors, institutional or campus rules or regulations, directives of University officials, including failing to observe standards of conduct which are appropriate for an academic institution.</a:t>
            </a:r>
          </a:p>
        </p:txBody>
      </p:sp>
    </p:spTree>
    <p:extLst>
      <p:ext uri="{BB962C8B-B14F-4D97-AF65-F5344CB8AC3E}">
        <p14:creationId xmlns:p14="http://schemas.microsoft.com/office/powerpoint/2010/main" val="127682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p:spPr>
        <p:txBody>
          <a:bodyPr/>
          <a:lstStyle/>
          <a:p>
            <a:r>
              <a:rPr lang="en-US" u="sng" dirty="0">
                <a:solidFill>
                  <a:schemeClr val="accent5">
                    <a:lumMod val="50000"/>
                  </a:schemeClr>
                </a:solidFill>
              </a:rPr>
              <a:t>Types of Cases</a:t>
            </a:r>
          </a:p>
        </p:txBody>
      </p:sp>
      <p:sp>
        <p:nvSpPr>
          <p:cNvPr id="3" name="Content Placeholder 2"/>
          <p:cNvSpPr>
            <a:spLocks noGrp="1"/>
          </p:cNvSpPr>
          <p:nvPr>
            <p:ph idx="1"/>
          </p:nvPr>
        </p:nvSpPr>
        <p:spPr>
          <a:xfrm>
            <a:off x="628650" y="1370013"/>
            <a:ext cx="7886700" cy="2878137"/>
          </a:xfrm>
        </p:spPr>
        <p:txBody>
          <a:bodyPr>
            <a:normAutofit/>
          </a:bodyPr>
          <a:lstStyle/>
          <a:p>
            <a:r>
              <a:rPr lang="en-US" dirty="0">
                <a:solidFill>
                  <a:schemeClr val="accent4">
                    <a:lumMod val="75000"/>
                  </a:schemeClr>
                </a:solidFill>
              </a:rPr>
              <a:t>Individual</a:t>
            </a:r>
          </a:p>
          <a:p>
            <a:r>
              <a:rPr lang="en-US" dirty="0">
                <a:solidFill>
                  <a:schemeClr val="accent5">
                    <a:lumMod val="50000"/>
                  </a:schemeClr>
                </a:solidFill>
              </a:rPr>
              <a:t>Student Organization</a:t>
            </a:r>
          </a:p>
          <a:p>
            <a:r>
              <a:rPr lang="en-US" dirty="0">
                <a:solidFill>
                  <a:schemeClr val="accent4">
                    <a:lumMod val="75000"/>
                  </a:schemeClr>
                </a:solidFill>
              </a:rPr>
              <a:t>Title IX </a:t>
            </a:r>
          </a:p>
          <a:p>
            <a:r>
              <a:rPr lang="en-US" dirty="0">
                <a:solidFill>
                  <a:schemeClr val="accent5">
                    <a:lumMod val="50000"/>
                  </a:schemeClr>
                </a:solidFill>
              </a:rPr>
              <a:t>Academic Misconduct </a:t>
            </a:r>
          </a:p>
          <a:p>
            <a:r>
              <a:rPr lang="en-US" dirty="0">
                <a:solidFill>
                  <a:schemeClr val="accent4">
                    <a:lumMod val="75000"/>
                  </a:schemeClr>
                </a:solidFill>
              </a:rPr>
              <a:t>Conflict Resolution</a:t>
            </a:r>
          </a:p>
        </p:txBody>
      </p:sp>
    </p:spTree>
    <p:extLst>
      <p:ext uri="{BB962C8B-B14F-4D97-AF65-F5344CB8AC3E}">
        <p14:creationId xmlns:p14="http://schemas.microsoft.com/office/powerpoint/2010/main" val="46313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CD2FB1-E55B-4927-8E80-1B4C63FA5C1F}"/>
              </a:ext>
            </a:extLst>
          </p:cNvPr>
          <p:cNvSpPr>
            <a:spLocks noGrp="1"/>
          </p:cNvSpPr>
          <p:nvPr>
            <p:ph idx="1"/>
          </p:nvPr>
        </p:nvSpPr>
        <p:spPr>
          <a:xfrm>
            <a:off x="228600" y="209551"/>
            <a:ext cx="2895600" cy="4114800"/>
          </a:xfrm>
        </p:spPr>
        <p:txBody>
          <a:bodyPr>
            <a:normAutofit/>
          </a:bodyPr>
          <a:lstStyle/>
          <a:p>
            <a:pPr marL="0" indent="0">
              <a:buNone/>
            </a:pPr>
            <a:r>
              <a:rPr lang="en-US" sz="3600" b="1" u="sng" dirty="0">
                <a:solidFill>
                  <a:srgbClr val="002060"/>
                </a:solidFill>
              </a:rPr>
              <a:t>Process</a:t>
            </a:r>
          </a:p>
          <a:p>
            <a:r>
              <a:rPr lang="en-US" dirty="0">
                <a:solidFill>
                  <a:schemeClr val="accent4">
                    <a:lumMod val="75000"/>
                  </a:schemeClr>
                </a:solidFill>
              </a:rPr>
              <a:t>Notice</a:t>
            </a:r>
          </a:p>
          <a:p>
            <a:r>
              <a:rPr lang="en-US" dirty="0">
                <a:solidFill>
                  <a:srgbClr val="002060"/>
                </a:solidFill>
              </a:rPr>
              <a:t>Opportunity to be heard</a:t>
            </a:r>
          </a:p>
          <a:p>
            <a:r>
              <a:rPr lang="en-US" dirty="0">
                <a:solidFill>
                  <a:schemeClr val="accent4">
                    <a:lumMod val="75000"/>
                  </a:schemeClr>
                </a:solidFill>
              </a:rPr>
              <a:t>Resolution Options</a:t>
            </a:r>
          </a:p>
          <a:p>
            <a:r>
              <a:rPr lang="en-US" dirty="0">
                <a:solidFill>
                  <a:srgbClr val="002060"/>
                </a:solidFill>
              </a:rPr>
              <a:t>Appeal</a:t>
            </a:r>
          </a:p>
        </p:txBody>
      </p:sp>
      <p:pic>
        <p:nvPicPr>
          <p:cNvPr id="5" name="Picture 4">
            <a:extLst>
              <a:ext uri="{FF2B5EF4-FFF2-40B4-BE49-F238E27FC236}">
                <a16:creationId xmlns:a16="http://schemas.microsoft.com/office/drawing/2014/main" id="{C3AC2B32-83E6-469D-9353-1E018B901316}"/>
              </a:ext>
            </a:extLst>
          </p:cNvPr>
          <p:cNvPicPr>
            <a:picLocks noChangeAspect="1"/>
          </p:cNvPicPr>
          <p:nvPr/>
        </p:nvPicPr>
        <p:blipFill>
          <a:blip r:embed="rId2"/>
          <a:stretch>
            <a:fillRect/>
          </a:stretch>
        </p:blipFill>
        <p:spPr>
          <a:xfrm>
            <a:off x="3200400" y="0"/>
            <a:ext cx="5943600" cy="5143500"/>
          </a:xfrm>
          <a:prstGeom prst="rect">
            <a:avLst/>
          </a:prstGeom>
        </p:spPr>
      </p:pic>
    </p:spTree>
    <p:extLst>
      <p:ext uri="{BB962C8B-B14F-4D97-AF65-F5344CB8AC3E}">
        <p14:creationId xmlns:p14="http://schemas.microsoft.com/office/powerpoint/2010/main" val="426304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5">
                    <a:lumMod val="50000"/>
                  </a:schemeClr>
                </a:solidFill>
              </a:rPr>
              <a:t>Standard of Evidence</a:t>
            </a:r>
          </a:p>
        </p:txBody>
      </p:sp>
      <p:sp>
        <p:nvSpPr>
          <p:cNvPr id="3" name="Content Placeholder 2"/>
          <p:cNvSpPr>
            <a:spLocks noGrp="1"/>
          </p:cNvSpPr>
          <p:nvPr>
            <p:ph idx="1"/>
          </p:nvPr>
        </p:nvSpPr>
        <p:spPr/>
        <p:txBody>
          <a:bodyPr/>
          <a:lstStyle/>
          <a:p>
            <a:r>
              <a:rPr lang="en-US" dirty="0">
                <a:solidFill>
                  <a:schemeClr val="accent4">
                    <a:lumMod val="75000"/>
                  </a:schemeClr>
                </a:solidFill>
              </a:rPr>
              <a:t>Preponderance</a:t>
            </a:r>
          </a:p>
          <a:p>
            <a:pPr lvl="1"/>
            <a:r>
              <a:rPr lang="en-US" dirty="0">
                <a:solidFill>
                  <a:schemeClr val="accent5">
                    <a:lumMod val="50000"/>
                  </a:schemeClr>
                </a:solidFill>
              </a:rPr>
              <a:t>More likely than not</a:t>
            </a:r>
          </a:p>
          <a:p>
            <a:pPr lvl="1"/>
            <a:r>
              <a:rPr lang="en-US" dirty="0">
                <a:solidFill>
                  <a:schemeClr val="accent4">
                    <a:lumMod val="75000"/>
                  </a:schemeClr>
                </a:solidFill>
              </a:rPr>
              <a:t>50% plus a feather</a:t>
            </a:r>
          </a:p>
          <a:p>
            <a:pPr lvl="1"/>
            <a:r>
              <a:rPr lang="en-US" dirty="0">
                <a:solidFill>
                  <a:schemeClr val="accent5">
                    <a:lumMod val="50000"/>
                  </a:schemeClr>
                </a:solidFill>
              </a:rPr>
              <a:t>Something must tip the scales in one direction or the other</a:t>
            </a:r>
          </a:p>
        </p:txBody>
      </p:sp>
    </p:spTree>
    <p:extLst>
      <p:ext uri="{BB962C8B-B14F-4D97-AF65-F5344CB8AC3E}">
        <p14:creationId xmlns:p14="http://schemas.microsoft.com/office/powerpoint/2010/main" val="150907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5">
                    <a:lumMod val="50000"/>
                  </a:schemeClr>
                </a:solidFill>
              </a:rPr>
              <a:t>Disciplinary Records</a:t>
            </a:r>
          </a:p>
        </p:txBody>
      </p:sp>
      <p:sp>
        <p:nvSpPr>
          <p:cNvPr id="3" name="Content Placeholder 2"/>
          <p:cNvSpPr>
            <a:spLocks noGrp="1"/>
          </p:cNvSpPr>
          <p:nvPr>
            <p:ph idx="1"/>
          </p:nvPr>
        </p:nvSpPr>
        <p:spPr/>
        <p:txBody>
          <a:bodyPr/>
          <a:lstStyle/>
          <a:p>
            <a:r>
              <a:rPr lang="en-US" dirty="0">
                <a:solidFill>
                  <a:schemeClr val="accent4">
                    <a:lumMod val="75000"/>
                  </a:schemeClr>
                </a:solidFill>
              </a:rPr>
              <a:t>Finding of Responsibility constitute disclosable disciplinary record</a:t>
            </a:r>
          </a:p>
          <a:p>
            <a:r>
              <a:rPr lang="en-US" dirty="0">
                <a:solidFill>
                  <a:schemeClr val="accent5">
                    <a:lumMod val="50000"/>
                  </a:schemeClr>
                </a:solidFill>
              </a:rPr>
              <a:t>FERPA Guidelines</a:t>
            </a:r>
          </a:p>
          <a:p>
            <a:r>
              <a:rPr lang="en-US" dirty="0">
                <a:solidFill>
                  <a:schemeClr val="accent4">
                    <a:lumMod val="75000"/>
                  </a:schemeClr>
                </a:solidFill>
              </a:rPr>
              <a:t>Employers, graduate schools, study abroad, </a:t>
            </a:r>
            <a:r>
              <a:rPr lang="en-US" dirty="0" err="1">
                <a:solidFill>
                  <a:schemeClr val="accent4">
                    <a:lumMod val="75000"/>
                  </a:schemeClr>
                </a:solidFill>
              </a:rPr>
              <a:t>etc</a:t>
            </a:r>
            <a:r>
              <a:rPr lang="en-US" dirty="0">
                <a:solidFill>
                  <a:schemeClr val="accent4">
                    <a:lumMod val="75000"/>
                  </a:schemeClr>
                </a:solidFill>
              </a:rPr>
              <a:t>…</a:t>
            </a:r>
          </a:p>
          <a:p>
            <a:r>
              <a:rPr lang="en-US" dirty="0">
                <a:solidFill>
                  <a:schemeClr val="accent5">
                    <a:lumMod val="50000"/>
                  </a:schemeClr>
                </a:solidFill>
              </a:rPr>
              <a:t>Record Retention</a:t>
            </a:r>
          </a:p>
          <a:p>
            <a:pPr lvl="1"/>
            <a:r>
              <a:rPr lang="en-US" dirty="0">
                <a:solidFill>
                  <a:schemeClr val="accent4">
                    <a:lumMod val="75000"/>
                  </a:schemeClr>
                </a:solidFill>
              </a:rPr>
              <a:t>7 years unless suspension or expulsion</a:t>
            </a:r>
          </a:p>
        </p:txBody>
      </p:sp>
    </p:spTree>
    <p:extLst>
      <p:ext uri="{BB962C8B-B14F-4D97-AF65-F5344CB8AC3E}">
        <p14:creationId xmlns:p14="http://schemas.microsoft.com/office/powerpoint/2010/main" val="325932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9"/>
            <a:ext cx="7886700" cy="620712"/>
          </a:xfrm>
        </p:spPr>
        <p:txBody>
          <a:bodyPr>
            <a:normAutofit fontScale="90000"/>
          </a:bodyPr>
          <a:lstStyle/>
          <a:p>
            <a:r>
              <a:rPr lang="en-US" u="sng" dirty="0">
                <a:solidFill>
                  <a:schemeClr val="accent5">
                    <a:lumMod val="50000"/>
                  </a:schemeClr>
                </a:solidFill>
              </a:rPr>
              <a:t>Student Rights</a:t>
            </a:r>
          </a:p>
        </p:txBody>
      </p:sp>
      <p:sp>
        <p:nvSpPr>
          <p:cNvPr id="3" name="Content Placeholder 2"/>
          <p:cNvSpPr>
            <a:spLocks noGrp="1"/>
          </p:cNvSpPr>
          <p:nvPr>
            <p:ph idx="1"/>
          </p:nvPr>
        </p:nvSpPr>
        <p:spPr>
          <a:xfrm>
            <a:off x="628650" y="895351"/>
            <a:ext cx="7886700" cy="3736974"/>
          </a:xfrm>
        </p:spPr>
        <p:txBody>
          <a:bodyPr>
            <a:normAutofit/>
          </a:bodyPr>
          <a:lstStyle/>
          <a:p>
            <a:r>
              <a:rPr lang="en-US" dirty="0">
                <a:solidFill>
                  <a:schemeClr val="accent4">
                    <a:lumMod val="75000"/>
                  </a:schemeClr>
                </a:solidFill>
              </a:rPr>
              <a:t>Notice: To know what violations you are alleged to have committed</a:t>
            </a:r>
          </a:p>
          <a:p>
            <a:r>
              <a:rPr lang="en-US" dirty="0">
                <a:solidFill>
                  <a:schemeClr val="accent5">
                    <a:lumMod val="50000"/>
                  </a:schemeClr>
                </a:solidFill>
              </a:rPr>
              <a:t>Opportunity to Respond:  To have a meeting to share your perspective about what occurred or remain silent</a:t>
            </a:r>
          </a:p>
          <a:p>
            <a:r>
              <a:rPr lang="en-US" dirty="0">
                <a:solidFill>
                  <a:schemeClr val="accent4">
                    <a:lumMod val="75000"/>
                  </a:schemeClr>
                </a:solidFill>
              </a:rPr>
              <a:t>Advisor: serve as a support person throughout the process (at discretion of adjudicator)</a:t>
            </a:r>
          </a:p>
        </p:txBody>
      </p:sp>
    </p:spTree>
    <p:extLst>
      <p:ext uri="{BB962C8B-B14F-4D97-AF65-F5344CB8AC3E}">
        <p14:creationId xmlns:p14="http://schemas.microsoft.com/office/powerpoint/2010/main" val="23384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5">
                    <a:lumMod val="50000"/>
                  </a:schemeClr>
                </a:solidFill>
              </a:rPr>
              <a:t>Student Rights (continued)</a:t>
            </a:r>
          </a:p>
        </p:txBody>
      </p:sp>
      <p:sp>
        <p:nvSpPr>
          <p:cNvPr id="3" name="Content Placeholder 2"/>
          <p:cNvSpPr>
            <a:spLocks noGrp="1"/>
          </p:cNvSpPr>
          <p:nvPr>
            <p:ph idx="1"/>
          </p:nvPr>
        </p:nvSpPr>
        <p:spPr/>
        <p:txBody>
          <a:bodyPr/>
          <a:lstStyle/>
          <a:p>
            <a:r>
              <a:rPr lang="en-US" dirty="0">
                <a:solidFill>
                  <a:schemeClr val="accent4">
                    <a:lumMod val="75000"/>
                  </a:schemeClr>
                </a:solidFill>
              </a:rPr>
              <a:t>Attorney:  Actively represent you in cases where suspension or expulsion could result.</a:t>
            </a:r>
          </a:p>
          <a:p>
            <a:r>
              <a:rPr lang="en-US" dirty="0">
                <a:solidFill>
                  <a:schemeClr val="accent5">
                    <a:lumMod val="50000"/>
                  </a:schemeClr>
                </a:solidFill>
              </a:rPr>
              <a:t>Notice of Outcome:  written notification of decision detailing the rationale.</a:t>
            </a:r>
          </a:p>
          <a:p>
            <a:r>
              <a:rPr lang="en-US" dirty="0">
                <a:solidFill>
                  <a:schemeClr val="accent4">
                    <a:lumMod val="75000"/>
                  </a:schemeClr>
                </a:solidFill>
              </a:rPr>
              <a:t>More due process rights when facing suspension/expulsion.</a:t>
            </a:r>
          </a:p>
          <a:p>
            <a:endParaRPr lang="en-US" dirty="0"/>
          </a:p>
        </p:txBody>
      </p:sp>
    </p:spTree>
    <p:extLst>
      <p:ext uri="{BB962C8B-B14F-4D97-AF65-F5344CB8AC3E}">
        <p14:creationId xmlns:p14="http://schemas.microsoft.com/office/powerpoint/2010/main" val="191583489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WVUBrand.thmx</Template>
  <TotalTime>1900</TotalTime>
  <Words>546</Words>
  <Application>Microsoft Office PowerPoint</Application>
  <PresentationFormat>On-screen Show (16:9)</PresentationFormat>
  <Paragraphs>58</Paragraphs>
  <Slides>14</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14</vt:i4>
      </vt:variant>
    </vt:vector>
  </HeadingPairs>
  <TitlesOfParts>
    <vt:vector size="24" baseType="lpstr">
      <vt:lpstr>Arial</vt:lpstr>
      <vt:lpstr>Arial Black</vt:lpstr>
      <vt:lpstr>Calibri</vt:lpstr>
      <vt:lpstr>Calibri Light</vt:lpstr>
      <vt:lpstr>1_Custom Design</vt:lpstr>
      <vt:lpstr>5_Custom Design</vt:lpstr>
      <vt:lpstr>2_Custom Design</vt:lpstr>
      <vt:lpstr>Custom Design</vt:lpstr>
      <vt:lpstr>3_Custom Design</vt:lpstr>
      <vt:lpstr>4_Custom Design</vt:lpstr>
      <vt:lpstr> Office of Student Conduct Overview </vt:lpstr>
      <vt:lpstr>Campus Student Code</vt:lpstr>
      <vt:lpstr>Jurisdiction</vt:lpstr>
      <vt:lpstr>Types of Cases</vt:lpstr>
      <vt:lpstr>PowerPoint Presentation</vt:lpstr>
      <vt:lpstr>Standard of Evidence</vt:lpstr>
      <vt:lpstr>Disciplinary Records</vt:lpstr>
      <vt:lpstr>Student Rights</vt:lpstr>
      <vt:lpstr>Student Rights (continued)</vt:lpstr>
      <vt:lpstr>Procedure for complaints of Complaints or Reports of Discrimination, Harassment, Sexual &amp; Domestic Misconduct, Stalking, and Retaliation.</vt:lpstr>
      <vt:lpstr>Alcohol and Other Drug Amnesty</vt:lpstr>
      <vt:lpstr>Submitting a Complaint</vt:lpstr>
      <vt:lpstr>QUESTIONS?</vt:lpstr>
      <vt:lpstr>Carrie Showalter Exec. Director, Office of Student Conduct Location: 87 Boreman North Phone:  304.293.8111 Web:  https://studentconduct.wvu.edu  </vt:lpstr>
    </vt:vector>
  </TitlesOfParts>
  <Manager/>
  <Company>West Virginia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 Schwer</dc:creator>
  <cp:keywords/>
  <dc:description/>
  <cp:lastModifiedBy>Carrie Showalter</cp:lastModifiedBy>
  <cp:revision>155</cp:revision>
  <cp:lastPrinted>2011-03-15T19:57:48Z</cp:lastPrinted>
  <dcterms:created xsi:type="dcterms:W3CDTF">2011-03-24T20:59:43Z</dcterms:created>
  <dcterms:modified xsi:type="dcterms:W3CDTF">2020-01-15T18:35:15Z</dcterms:modified>
  <cp:category/>
</cp:coreProperties>
</file>