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0" r:id="rId3"/>
    <p:sldId id="284" r:id="rId4"/>
    <p:sldId id="258" r:id="rId5"/>
    <p:sldId id="283" r:id="rId6"/>
    <p:sldId id="268" r:id="rId7"/>
    <p:sldId id="625" r:id="rId8"/>
    <p:sldId id="269" r:id="rId9"/>
    <p:sldId id="411" r:id="rId10"/>
    <p:sldId id="282" r:id="rId11"/>
    <p:sldId id="259" r:id="rId12"/>
    <p:sldId id="261" r:id="rId13"/>
    <p:sldId id="262" r:id="rId14"/>
    <p:sldId id="264" r:id="rId15"/>
    <p:sldId id="272" r:id="rId16"/>
    <p:sldId id="273" r:id="rId17"/>
    <p:sldId id="281" r:id="rId18"/>
    <p:sldId id="274" r:id="rId19"/>
    <p:sldId id="275" r:id="rId20"/>
    <p:sldId id="276" r:id="rId21"/>
    <p:sldId id="643" r:id="rId22"/>
    <p:sldId id="645" r:id="rId23"/>
    <p:sldId id="646" r:id="rId24"/>
    <p:sldId id="647" r:id="rId25"/>
    <p:sldId id="278" r:id="rId26"/>
    <p:sldId id="279"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542" autoAdjust="0"/>
  </p:normalViewPr>
  <p:slideViewPr>
    <p:cSldViewPr snapToGrid="0">
      <p:cViewPr varScale="1">
        <p:scale>
          <a:sx n="72" d="100"/>
          <a:sy n="72" d="100"/>
        </p:scale>
        <p:origin x="72"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EC8B6-D7EB-48CB-BA26-EF9D78B3146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DED300FE-BFE6-4A2B-BC23-81A52E3CB188}">
      <dgm:prSet/>
      <dgm:spPr/>
      <dgm:t>
        <a:bodyPr/>
        <a:lstStyle/>
        <a:p>
          <a:r>
            <a:rPr lang="en-US" dirty="0"/>
            <a:t>Comparisons – </a:t>
          </a:r>
        </a:p>
        <a:p>
          <a:r>
            <a:rPr lang="en-US" dirty="0"/>
            <a:t>1.  Big 12 </a:t>
          </a:r>
        </a:p>
        <a:p>
          <a:r>
            <a:rPr lang="en-US" dirty="0"/>
            <a:t>2.  Carnegie Peers</a:t>
          </a:r>
        </a:p>
      </dgm:t>
    </dgm:pt>
    <dgm:pt modelId="{EB23BD98-E14A-4FD2-A630-EB5E8BCA872E}" type="parTrans" cxnId="{CBC0A4C6-EED1-42CA-A518-F19CA0AAB700}">
      <dgm:prSet/>
      <dgm:spPr/>
      <dgm:t>
        <a:bodyPr/>
        <a:lstStyle/>
        <a:p>
          <a:endParaRPr lang="en-US"/>
        </a:p>
      </dgm:t>
    </dgm:pt>
    <dgm:pt modelId="{D700A4AD-1767-4DD2-B5B6-8513D9A915C2}" type="sibTrans" cxnId="{CBC0A4C6-EED1-42CA-A518-F19CA0AAB700}">
      <dgm:prSet/>
      <dgm:spPr/>
      <dgm:t>
        <a:bodyPr/>
        <a:lstStyle/>
        <a:p>
          <a:endParaRPr lang="en-US"/>
        </a:p>
      </dgm:t>
    </dgm:pt>
    <dgm:pt modelId="{7E71416B-3CBD-481F-854F-BAE446C74A7F}">
      <dgm:prSet/>
      <dgm:spPr/>
      <dgm:t>
        <a:bodyPr/>
        <a:lstStyle/>
        <a:p>
          <a:r>
            <a:rPr lang="en-US" dirty="0"/>
            <a:t>Use of topical models – 1.  Academic Advising </a:t>
          </a:r>
        </a:p>
        <a:p>
          <a:r>
            <a:rPr lang="en-US" dirty="0"/>
            <a:t>2.  Civic Engagement</a:t>
          </a:r>
        </a:p>
      </dgm:t>
    </dgm:pt>
    <dgm:pt modelId="{A25C4E28-6287-471C-817D-9DEEA021E5A5}" type="parTrans" cxnId="{4850E8D5-58E3-42CD-A033-5DC0C22B320E}">
      <dgm:prSet/>
      <dgm:spPr/>
      <dgm:t>
        <a:bodyPr/>
        <a:lstStyle/>
        <a:p>
          <a:endParaRPr lang="en-US"/>
        </a:p>
      </dgm:t>
    </dgm:pt>
    <dgm:pt modelId="{EB5D2F72-1072-42DD-828A-1479DEC5ADFC}" type="sibTrans" cxnId="{4850E8D5-58E3-42CD-A033-5DC0C22B320E}">
      <dgm:prSet/>
      <dgm:spPr/>
      <dgm:t>
        <a:bodyPr/>
        <a:lstStyle/>
        <a:p>
          <a:endParaRPr lang="en-US"/>
        </a:p>
      </dgm:t>
    </dgm:pt>
    <dgm:pt modelId="{4108DC27-27BB-4CA5-B5B8-BAC391156B8B}" type="pres">
      <dgm:prSet presAssocID="{8EBEC8B6-D7EB-48CB-BA26-EF9D78B3146E}" presName="linear" presStyleCnt="0">
        <dgm:presLayoutVars>
          <dgm:animLvl val="lvl"/>
          <dgm:resizeHandles val="exact"/>
        </dgm:presLayoutVars>
      </dgm:prSet>
      <dgm:spPr/>
    </dgm:pt>
    <dgm:pt modelId="{9F7E3CB4-7F14-4E30-8472-F8022BF56D6B}" type="pres">
      <dgm:prSet presAssocID="{DED300FE-BFE6-4A2B-BC23-81A52E3CB188}" presName="parentText" presStyleLbl="node1" presStyleIdx="0" presStyleCnt="2">
        <dgm:presLayoutVars>
          <dgm:chMax val="0"/>
          <dgm:bulletEnabled val="1"/>
        </dgm:presLayoutVars>
      </dgm:prSet>
      <dgm:spPr/>
    </dgm:pt>
    <dgm:pt modelId="{BD46F7CF-6F91-4DB6-B093-C1A66073132C}" type="pres">
      <dgm:prSet presAssocID="{D700A4AD-1767-4DD2-B5B6-8513D9A915C2}" presName="spacer" presStyleCnt="0"/>
      <dgm:spPr/>
    </dgm:pt>
    <dgm:pt modelId="{02046BD7-D685-4418-A850-8CA7ED4794EF}" type="pres">
      <dgm:prSet presAssocID="{7E71416B-3CBD-481F-854F-BAE446C74A7F}" presName="parentText" presStyleLbl="node1" presStyleIdx="1" presStyleCnt="2">
        <dgm:presLayoutVars>
          <dgm:chMax val="0"/>
          <dgm:bulletEnabled val="1"/>
        </dgm:presLayoutVars>
      </dgm:prSet>
      <dgm:spPr/>
    </dgm:pt>
  </dgm:ptLst>
  <dgm:cxnLst>
    <dgm:cxn modelId="{504A6C0A-EAF6-42E5-973F-6486407BA2A8}" type="presOf" srcId="{DED300FE-BFE6-4A2B-BC23-81A52E3CB188}" destId="{9F7E3CB4-7F14-4E30-8472-F8022BF56D6B}" srcOrd="0" destOrd="0" presId="urn:microsoft.com/office/officeart/2005/8/layout/vList2"/>
    <dgm:cxn modelId="{861540A8-0543-48FE-B8DC-FC16668B438D}" type="presOf" srcId="{7E71416B-3CBD-481F-854F-BAE446C74A7F}" destId="{02046BD7-D685-4418-A850-8CA7ED4794EF}" srcOrd="0" destOrd="0" presId="urn:microsoft.com/office/officeart/2005/8/layout/vList2"/>
    <dgm:cxn modelId="{E04282AC-225B-4B08-87DA-9D9B78E8839F}" type="presOf" srcId="{8EBEC8B6-D7EB-48CB-BA26-EF9D78B3146E}" destId="{4108DC27-27BB-4CA5-B5B8-BAC391156B8B}" srcOrd="0" destOrd="0" presId="urn:microsoft.com/office/officeart/2005/8/layout/vList2"/>
    <dgm:cxn modelId="{CBC0A4C6-EED1-42CA-A518-F19CA0AAB700}" srcId="{8EBEC8B6-D7EB-48CB-BA26-EF9D78B3146E}" destId="{DED300FE-BFE6-4A2B-BC23-81A52E3CB188}" srcOrd="0" destOrd="0" parTransId="{EB23BD98-E14A-4FD2-A630-EB5E8BCA872E}" sibTransId="{D700A4AD-1767-4DD2-B5B6-8513D9A915C2}"/>
    <dgm:cxn modelId="{4850E8D5-58E3-42CD-A033-5DC0C22B320E}" srcId="{8EBEC8B6-D7EB-48CB-BA26-EF9D78B3146E}" destId="{7E71416B-3CBD-481F-854F-BAE446C74A7F}" srcOrd="1" destOrd="0" parTransId="{A25C4E28-6287-471C-817D-9DEEA021E5A5}" sibTransId="{EB5D2F72-1072-42DD-828A-1479DEC5ADFC}"/>
    <dgm:cxn modelId="{96561F35-5457-471C-90BE-A2CB0C4D5B7E}" type="presParOf" srcId="{4108DC27-27BB-4CA5-B5B8-BAC391156B8B}" destId="{9F7E3CB4-7F14-4E30-8472-F8022BF56D6B}" srcOrd="0" destOrd="0" presId="urn:microsoft.com/office/officeart/2005/8/layout/vList2"/>
    <dgm:cxn modelId="{9A455BAD-3B8F-425A-8814-CDC2059BB368}" type="presParOf" srcId="{4108DC27-27BB-4CA5-B5B8-BAC391156B8B}" destId="{BD46F7CF-6F91-4DB6-B093-C1A66073132C}" srcOrd="1" destOrd="0" presId="urn:microsoft.com/office/officeart/2005/8/layout/vList2"/>
    <dgm:cxn modelId="{833499D8-FF8E-4DCC-9BFF-ED166BE13896}" type="presParOf" srcId="{4108DC27-27BB-4CA5-B5B8-BAC391156B8B}" destId="{02046BD7-D685-4418-A850-8CA7ED4794E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7E3CB4-7F14-4E30-8472-F8022BF56D6B}">
      <dsp:nvSpPr>
        <dsp:cNvPr id="0" name=""/>
        <dsp:cNvSpPr/>
      </dsp:nvSpPr>
      <dsp:spPr>
        <a:xfrm>
          <a:off x="0" y="10260"/>
          <a:ext cx="6506304" cy="2716739"/>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Comparisons – </a:t>
          </a:r>
        </a:p>
        <a:p>
          <a:pPr marL="0" lvl="0" indent="0" algn="l" defTabSz="1911350">
            <a:lnSpc>
              <a:spcPct val="90000"/>
            </a:lnSpc>
            <a:spcBef>
              <a:spcPct val="0"/>
            </a:spcBef>
            <a:spcAft>
              <a:spcPct val="35000"/>
            </a:spcAft>
            <a:buNone/>
          </a:pPr>
          <a:r>
            <a:rPr lang="en-US" sz="4300" kern="1200" dirty="0"/>
            <a:t>1.  Big 12 </a:t>
          </a:r>
        </a:p>
        <a:p>
          <a:pPr marL="0" lvl="0" indent="0" algn="l" defTabSz="1911350">
            <a:lnSpc>
              <a:spcPct val="90000"/>
            </a:lnSpc>
            <a:spcBef>
              <a:spcPct val="0"/>
            </a:spcBef>
            <a:spcAft>
              <a:spcPct val="35000"/>
            </a:spcAft>
            <a:buNone/>
          </a:pPr>
          <a:r>
            <a:rPr lang="en-US" sz="4300" kern="1200" dirty="0"/>
            <a:t>2.  Carnegie Peers</a:t>
          </a:r>
        </a:p>
      </dsp:txBody>
      <dsp:txXfrm>
        <a:off x="132620" y="142880"/>
        <a:ext cx="6241064" cy="2451499"/>
      </dsp:txXfrm>
    </dsp:sp>
    <dsp:sp modelId="{02046BD7-D685-4418-A850-8CA7ED4794EF}">
      <dsp:nvSpPr>
        <dsp:cNvPr id="0" name=""/>
        <dsp:cNvSpPr/>
      </dsp:nvSpPr>
      <dsp:spPr>
        <a:xfrm>
          <a:off x="0" y="2850840"/>
          <a:ext cx="6506304" cy="2716739"/>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Use of topical models – 1.  Academic Advising </a:t>
          </a:r>
        </a:p>
        <a:p>
          <a:pPr marL="0" lvl="0" indent="0" algn="l" defTabSz="1911350">
            <a:lnSpc>
              <a:spcPct val="90000"/>
            </a:lnSpc>
            <a:spcBef>
              <a:spcPct val="0"/>
            </a:spcBef>
            <a:spcAft>
              <a:spcPct val="35000"/>
            </a:spcAft>
            <a:buNone/>
          </a:pPr>
          <a:r>
            <a:rPr lang="en-US" sz="4300" kern="1200" dirty="0"/>
            <a:t>2.  Civic Engagement</a:t>
          </a:r>
        </a:p>
      </dsp:txBody>
      <dsp:txXfrm>
        <a:off x="132620" y="2983460"/>
        <a:ext cx="6241064" cy="24514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146C06-7E30-4501-B5D9-EBF4857F9E21}" type="datetimeFigureOut">
              <a:rPr lang="en-US" smtClean="0"/>
              <a:t>12/11/2019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298925-B8BB-4AAE-9701-90A507F7E1A9}" type="slidenum">
              <a:rPr lang="en-US" smtClean="0"/>
              <a:t>‹#›</a:t>
            </a:fld>
            <a:endParaRPr lang="en-US"/>
          </a:p>
        </p:txBody>
      </p:sp>
    </p:spTree>
    <p:extLst>
      <p:ext uri="{BB962C8B-B14F-4D97-AF65-F5344CB8AC3E}">
        <p14:creationId xmlns:p14="http://schemas.microsoft.com/office/powerpoint/2010/main" val="377843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EBD1DDC2-4877-4D5B-AC99-226EA5502596}" type="slidenum">
              <a:rPr lang="en-US" altLang="en-US" sz="1100" smtClean="0"/>
              <a:pPr eaLnBrk="1" hangingPunct="1">
                <a:spcBef>
                  <a:spcPct val="0"/>
                </a:spcBef>
              </a:pPr>
              <a:t>7</a:t>
            </a:fld>
            <a:endParaRPr lang="en-US" altLang="en-US" sz="1100" dirty="0"/>
          </a:p>
        </p:txBody>
      </p:sp>
      <p:sp>
        <p:nvSpPr>
          <p:cNvPr id="139267" name="Rectangle 1031"/>
          <p:cNvSpPr txBox="1">
            <a:spLocks noGrp="1"/>
          </p:cNvSpPr>
          <p:nvPr/>
        </p:nvSpPr>
        <p:spPr bwMode="auto">
          <a:xfrm>
            <a:off x="3971925" y="8831263"/>
            <a:ext cx="303847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177" tIns="46589" rIns="93177" bIns="46589" anchor="b"/>
          <a:lstStyle>
            <a:lvl1pPr defTabSz="931863" eaLnBrk="0" hangingPunct="0">
              <a:spcBef>
                <a:spcPct val="30000"/>
              </a:spcBef>
              <a:defRPr sz="1200">
                <a:solidFill>
                  <a:schemeClr val="tx1"/>
                </a:solidFill>
                <a:latin typeface="Arial" pitchFamily="34" charset="0"/>
              </a:defRPr>
            </a:lvl1pPr>
            <a:lvl2pPr marL="742950" indent="-285750" defTabSz="931863" eaLnBrk="0" hangingPunct="0">
              <a:spcBef>
                <a:spcPct val="30000"/>
              </a:spcBef>
              <a:defRPr sz="1200">
                <a:solidFill>
                  <a:schemeClr val="tx1"/>
                </a:solidFill>
                <a:latin typeface="Arial" pitchFamily="34" charset="0"/>
              </a:defRPr>
            </a:lvl2pPr>
            <a:lvl3pPr marL="1143000" indent="-228600" defTabSz="931863" eaLnBrk="0" hangingPunct="0">
              <a:spcBef>
                <a:spcPct val="30000"/>
              </a:spcBef>
              <a:defRPr sz="1200">
                <a:solidFill>
                  <a:schemeClr val="tx1"/>
                </a:solidFill>
                <a:latin typeface="Arial" pitchFamily="34" charset="0"/>
              </a:defRPr>
            </a:lvl3pPr>
            <a:lvl4pPr marL="1600200" indent="-228600" defTabSz="931863" eaLnBrk="0" hangingPunct="0">
              <a:spcBef>
                <a:spcPct val="30000"/>
              </a:spcBef>
              <a:defRPr sz="1200">
                <a:solidFill>
                  <a:schemeClr val="tx1"/>
                </a:solidFill>
                <a:latin typeface="Arial" pitchFamily="34" charset="0"/>
              </a:defRPr>
            </a:lvl4pPr>
            <a:lvl5pPr marL="2057400" indent="-228600" defTabSz="931863" eaLnBrk="0" hangingPunct="0">
              <a:spcBef>
                <a:spcPct val="30000"/>
              </a:spcBef>
              <a:defRPr sz="1200">
                <a:solidFill>
                  <a:schemeClr val="tx1"/>
                </a:solidFill>
                <a:latin typeface="Arial" pitchFamily="34" charset="0"/>
              </a:defRPr>
            </a:lvl5pPr>
            <a:lvl6pPr marL="2514600" indent="-228600" defTabSz="931863" eaLnBrk="0" fontAlgn="base" hangingPunct="0">
              <a:spcBef>
                <a:spcPct val="30000"/>
              </a:spcBef>
              <a:spcAft>
                <a:spcPct val="0"/>
              </a:spcAft>
              <a:defRPr sz="1200">
                <a:solidFill>
                  <a:schemeClr val="tx1"/>
                </a:solidFill>
                <a:latin typeface="Arial" pitchFamily="34" charset="0"/>
              </a:defRPr>
            </a:lvl6pPr>
            <a:lvl7pPr marL="2971800" indent="-228600" defTabSz="931863" eaLnBrk="0" fontAlgn="base" hangingPunct="0">
              <a:spcBef>
                <a:spcPct val="30000"/>
              </a:spcBef>
              <a:spcAft>
                <a:spcPct val="0"/>
              </a:spcAft>
              <a:defRPr sz="1200">
                <a:solidFill>
                  <a:schemeClr val="tx1"/>
                </a:solidFill>
                <a:latin typeface="Arial" pitchFamily="34" charset="0"/>
              </a:defRPr>
            </a:lvl7pPr>
            <a:lvl8pPr marL="3429000" indent="-228600" defTabSz="931863" eaLnBrk="0" fontAlgn="base" hangingPunct="0">
              <a:spcBef>
                <a:spcPct val="30000"/>
              </a:spcBef>
              <a:spcAft>
                <a:spcPct val="0"/>
              </a:spcAft>
              <a:defRPr sz="1200">
                <a:solidFill>
                  <a:schemeClr val="tx1"/>
                </a:solidFill>
                <a:latin typeface="Arial" pitchFamily="34" charset="0"/>
              </a:defRPr>
            </a:lvl8pPr>
            <a:lvl9pPr marL="3886200" indent="-228600" defTabSz="931863"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D946203-2FB3-482F-BD16-350B5EB6F592}" type="slidenum">
              <a:rPr lang="en-US" altLang="en-US">
                <a:solidFill>
                  <a:srgbClr val="000000"/>
                </a:solidFill>
                <a:ea typeface="ヒラギノ角ゴ Pro W3"/>
                <a:cs typeface="ヒラギノ角ゴ Pro W3"/>
                <a:sym typeface="Arial" pitchFamily="34" charset="0"/>
              </a:rPr>
              <a:pPr algn="r" eaLnBrk="1" hangingPunct="1">
                <a:spcBef>
                  <a:spcPct val="0"/>
                </a:spcBef>
              </a:pPr>
              <a:t>7</a:t>
            </a:fld>
            <a:endParaRPr lang="en-US" altLang="en-US" dirty="0">
              <a:solidFill>
                <a:srgbClr val="000000"/>
              </a:solidFill>
              <a:ea typeface="ヒラギノ角ゴ Pro W3"/>
              <a:cs typeface="ヒラギノ角ゴ Pro W3"/>
              <a:sym typeface="Arial" pitchFamily="34" charset="0"/>
            </a:endParaRPr>
          </a:p>
        </p:txBody>
      </p:sp>
      <p:sp>
        <p:nvSpPr>
          <p:cNvPr id="139268" name="Rectangle 1"/>
          <p:cNvSpPr>
            <a:spLocks noGrp="1" noRot="1" noChangeAspect="1" noChangeArrowheads="1" noTextEdit="1"/>
          </p:cNvSpPr>
          <p:nvPr>
            <p:ph type="sldImg"/>
          </p:nvPr>
        </p:nvSpPr>
        <p:spPr>
          <a:xfrm>
            <a:off x="1181100" y="696913"/>
            <a:ext cx="4648200" cy="3486150"/>
          </a:xfrm>
          <a:ln/>
        </p:spPr>
      </p:sp>
      <p:sp>
        <p:nvSpPr>
          <p:cNvPr id="139269" name="Rectangle 2"/>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endParaRPr lang="en-US" altLang="en-US" dirty="0">
              <a:solidFill>
                <a:srgbClr val="000000"/>
              </a:solidFill>
              <a:latin typeface="Tahoma" pitchFamily="34" charset="0"/>
              <a:cs typeface="Arial" pitchFamily="34" charset="0"/>
              <a:sym typeface="Arial" pitchFamily="34" charset="0"/>
            </a:endParaRPr>
          </a:p>
        </p:txBody>
      </p:sp>
    </p:spTree>
    <p:extLst>
      <p:ext uri="{BB962C8B-B14F-4D97-AF65-F5344CB8AC3E}">
        <p14:creationId xmlns:p14="http://schemas.microsoft.com/office/powerpoint/2010/main" val="336796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B3626DB2-6024-4FF8-85CF-C49AF911EF21}" type="slidenum">
              <a:rPr lang="en-US" altLang="en-US" sz="1100" smtClean="0"/>
              <a:pPr eaLnBrk="1" hangingPunct="1">
                <a:spcBef>
                  <a:spcPct val="0"/>
                </a:spcBef>
              </a:pPr>
              <a:t>9</a:t>
            </a:fld>
            <a:endParaRPr lang="en-US" altLang="en-US" sz="1100" dirty="0"/>
          </a:p>
        </p:txBody>
      </p:sp>
      <p:sp>
        <p:nvSpPr>
          <p:cNvPr id="140291" name="Rectangle 2"/>
          <p:cNvSpPr>
            <a:spLocks noGrp="1" noRot="1" noChangeAspect="1" noChangeArrowheads="1" noTextEdit="1"/>
          </p:cNvSpPr>
          <p:nvPr>
            <p:ph type="sldImg"/>
          </p:nvPr>
        </p:nvSpPr>
        <p:spPr>
          <a:xfrm>
            <a:off x="406400" y="696913"/>
            <a:ext cx="6199188" cy="3487737"/>
          </a:xfrm>
          <a:ln/>
        </p:spPr>
      </p:sp>
      <p:sp>
        <p:nvSpPr>
          <p:cNvPr id="140292"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The </a:t>
            </a:r>
            <a:r>
              <a:rPr lang="en-US" altLang="en-US" b="1" dirty="0">
                <a:latin typeface="Tahoma" pitchFamily="34" charset="0"/>
              </a:rPr>
              <a:t>Center for Survey Research</a:t>
            </a:r>
            <a:r>
              <a:rPr lang="en-US" altLang="en-US" dirty="0">
                <a:latin typeface="Tahoma" pitchFamily="34" charset="0"/>
              </a:rPr>
              <a:t> at Indiana University helps NSSE administer the survey in the field. </a:t>
            </a:r>
            <a:r>
              <a:rPr lang="en-US" altLang="en-US" dirty="0">
                <a:latin typeface="Arial" pitchFamily="34" charset="0"/>
              </a:rPr>
              <a:t>See: </a:t>
            </a:r>
            <a:r>
              <a:rPr lang="en-US" altLang="en-US" b="1" u="sng" dirty="0">
                <a:latin typeface="Arial" pitchFamily="34" charset="0"/>
              </a:rPr>
              <a:t>csr.indiana.edu</a:t>
            </a:r>
            <a:r>
              <a:rPr lang="en-US" altLang="en-US" b="1" u="none" dirty="0">
                <a:latin typeface="Arial" pitchFamily="34" charset="0"/>
              </a:rPr>
              <a:t> </a:t>
            </a:r>
            <a:r>
              <a:rPr lang="en-US" altLang="en-US" dirty="0">
                <a:latin typeface="Arial" pitchFamily="34" charset="0"/>
              </a:rPr>
              <a:t>for more information. </a:t>
            </a:r>
            <a:r>
              <a:rPr lang="en-US" altLang="en-US" dirty="0">
                <a:latin typeface="Tahoma" pitchFamily="34" charset="0"/>
              </a:rPr>
              <a:t> </a:t>
            </a:r>
          </a:p>
          <a:p>
            <a:pPr eaLnBrk="1" hangingPunct="1"/>
            <a:endParaRPr lang="en-US" altLang="en-US" dirty="0">
              <a:latin typeface="Tahoma" pitchFamily="34" charset="0"/>
            </a:endParaRPr>
          </a:p>
          <a:p>
            <a:pPr eaLnBrk="1" hangingPunct="1"/>
            <a:r>
              <a:rPr lang="en-US" altLang="en-US" b="1" dirty="0">
                <a:latin typeface="Tahoma" pitchFamily="34" charset="0"/>
              </a:rPr>
              <a:t>NSSE survey design:</a:t>
            </a:r>
          </a:p>
          <a:p>
            <a:pPr eaLnBrk="1" hangingPunct="1">
              <a:buFont typeface="Wingdings" pitchFamily="2" charset="2"/>
              <a:buChar char="§"/>
            </a:pPr>
            <a:r>
              <a:rPr lang="en-US" altLang="en-US" dirty="0">
                <a:latin typeface="Tahoma" pitchFamily="34" charset="0"/>
              </a:rPr>
              <a:t> Relatively short survey </a:t>
            </a:r>
          </a:p>
          <a:p>
            <a:pPr eaLnBrk="1" hangingPunct="1">
              <a:buFont typeface="Wingdings" pitchFamily="2" charset="2"/>
              <a:buChar char="§"/>
            </a:pPr>
            <a:r>
              <a:rPr lang="en-US" altLang="en-US" dirty="0">
                <a:latin typeface="Tahoma" pitchFamily="34" charset="0"/>
              </a:rPr>
              <a:t> Items directly related to college outcomes</a:t>
            </a:r>
          </a:p>
          <a:p>
            <a:pPr eaLnBrk="1" hangingPunct="1">
              <a:buFont typeface="Wingdings" pitchFamily="2" charset="2"/>
              <a:buChar char="§"/>
            </a:pPr>
            <a:r>
              <a:rPr lang="en-US" altLang="en-US" dirty="0">
                <a:latin typeface="Tahoma" pitchFamily="34" charset="0"/>
              </a:rPr>
              <a:t> Administered to first-year and senior students at 4-year institutions</a:t>
            </a:r>
          </a:p>
          <a:p>
            <a:pPr eaLnBrk="1" hangingPunct="1">
              <a:buFont typeface="Wingdings" pitchFamily="2" charset="2"/>
              <a:buChar char="§"/>
            </a:pPr>
            <a:r>
              <a:rPr lang="en-US" altLang="en-US" dirty="0">
                <a:latin typeface="Tahoma" pitchFamily="34" charset="0"/>
              </a:rPr>
              <a:t> Administered directly by a credible third-party survey organization</a:t>
            </a:r>
          </a:p>
          <a:p>
            <a:pPr eaLnBrk="1" hangingPunct="1">
              <a:buFont typeface="Wingdings" pitchFamily="2" charset="2"/>
              <a:buNone/>
            </a:pPr>
            <a:endParaRPr lang="en-US" altLang="en-US" dirty="0">
              <a:latin typeface="Tahoma" pitchFamily="34" charset="0"/>
            </a:endParaRPr>
          </a:p>
        </p:txBody>
      </p:sp>
    </p:spTree>
    <p:extLst>
      <p:ext uri="{BB962C8B-B14F-4D97-AF65-F5344CB8AC3E}">
        <p14:creationId xmlns:p14="http://schemas.microsoft.com/office/powerpoint/2010/main" val="275356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218DEC40-5317-4742-A487-1C03CD925D00}" type="slidenum">
              <a:rPr lang="en-US" altLang="en-US" sz="1100" smtClean="0"/>
              <a:pPr eaLnBrk="1" hangingPunct="1">
                <a:spcBef>
                  <a:spcPct val="0"/>
                </a:spcBef>
              </a:pPr>
              <a:t>21</a:t>
            </a:fld>
            <a:endParaRPr lang="en-US" altLang="en-US" sz="1100" dirty="0"/>
          </a:p>
        </p:txBody>
      </p:sp>
      <p:sp>
        <p:nvSpPr>
          <p:cNvPr id="185347" name="Rectangle 2"/>
          <p:cNvSpPr>
            <a:spLocks noGrp="1" noRot="1" noChangeAspect="1" noChangeArrowheads="1" noTextEdit="1"/>
          </p:cNvSpPr>
          <p:nvPr>
            <p:ph type="sldImg"/>
          </p:nvPr>
        </p:nvSpPr>
        <p:spPr>
          <a:xfrm>
            <a:off x="406400" y="696913"/>
            <a:ext cx="6199188" cy="3487737"/>
          </a:xfrm>
          <a:ln/>
        </p:spPr>
      </p:sp>
      <p:sp>
        <p:nvSpPr>
          <p:cNvPr id="185348"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4028669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0EE7D-90BA-4F04-9D8E-00A7A252A676}" type="slidenum">
              <a:rPr lang="en-US" altLang="en-US" sz="1100" smtClean="0"/>
              <a:pPr eaLnBrk="1" hangingPunct="1">
                <a:spcBef>
                  <a:spcPct val="0"/>
                </a:spcBef>
              </a:pPr>
              <a:t>22</a:t>
            </a:fld>
            <a:endParaRPr lang="en-US" altLang="en-US" sz="1100" dirty="0"/>
          </a:p>
        </p:txBody>
      </p:sp>
      <p:sp>
        <p:nvSpPr>
          <p:cNvPr id="187395" name="Rectangle 2"/>
          <p:cNvSpPr>
            <a:spLocks noGrp="1" noRot="1" noChangeAspect="1" noChangeArrowheads="1" noTextEdit="1"/>
          </p:cNvSpPr>
          <p:nvPr>
            <p:ph type="sldImg"/>
          </p:nvPr>
        </p:nvSpPr>
        <p:spPr>
          <a:xfrm>
            <a:off x="406400" y="696913"/>
            <a:ext cx="6199188" cy="3487737"/>
          </a:xfrm>
          <a:ln/>
        </p:spPr>
      </p:sp>
      <p:sp>
        <p:nvSpPr>
          <p:cNvPr id="18739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253435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0EE7D-90BA-4F04-9D8E-00A7A252A676}" type="slidenum">
              <a:rPr lang="en-US" altLang="en-US" sz="1100" smtClean="0"/>
              <a:pPr eaLnBrk="1" hangingPunct="1">
                <a:spcBef>
                  <a:spcPct val="0"/>
                </a:spcBef>
              </a:pPr>
              <a:t>23</a:t>
            </a:fld>
            <a:endParaRPr lang="en-US" altLang="en-US" sz="1100" dirty="0"/>
          </a:p>
        </p:txBody>
      </p:sp>
      <p:sp>
        <p:nvSpPr>
          <p:cNvPr id="187395" name="Rectangle 2"/>
          <p:cNvSpPr>
            <a:spLocks noGrp="1" noRot="1" noChangeAspect="1" noChangeArrowheads="1" noTextEdit="1"/>
          </p:cNvSpPr>
          <p:nvPr>
            <p:ph type="sldImg"/>
          </p:nvPr>
        </p:nvSpPr>
        <p:spPr>
          <a:xfrm>
            <a:off x="406400" y="696913"/>
            <a:ext cx="6199188" cy="3487737"/>
          </a:xfrm>
          <a:ln/>
        </p:spPr>
      </p:sp>
      <p:sp>
        <p:nvSpPr>
          <p:cNvPr id="18739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1443788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defRPr>
            </a:lvl1pPr>
            <a:lvl2pPr marL="742950" indent="-285750" defTabSz="904875" eaLnBrk="0" hangingPunct="0">
              <a:spcBef>
                <a:spcPct val="30000"/>
              </a:spcBef>
              <a:defRPr sz="1200">
                <a:solidFill>
                  <a:schemeClr val="tx1"/>
                </a:solidFill>
                <a:latin typeface="Arial" pitchFamily="34" charset="0"/>
              </a:defRPr>
            </a:lvl2pPr>
            <a:lvl3pPr marL="1143000" indent="-228600" defTabSz="904875" eaLnBrk="0" hangingPunct="0">
              <a:spcBef>
                <a:spcPct val="30000"/>
              </a:spcBef>
              <a:defRPr sz="1200">
                <a:solidFill>
                  <a:schemeClr val="tx1"/>
                </a:solidFill>
                <a:latin typeface="Arial" pitchFamily="34" charset="0"/>
              </a:defRPr>
            </a:lvl3pPr>
            <a:lvl4pPr marL="1600200" indent="-228600" defTabSz="904875" eaLnBrk="0" hangingPunct="0">
              <a:spcBef>
                <a:spcPct val="30000"/>
              </a:spcBef>
              <a:defRPr sz="1200">
                <a:solidFill>
                  <a:schemeClr val="tx1"/>
                </a:solidFill>
                <a:latin typeface="Arial" pitchFamily="34" charset="0"/>
              </a:defRPr>
            </a:lvl4pPr>
            <a:lvl5pPr marL="2057400" indent="-228600" defTabSz="904875" eaLnBrk="0" hangingPunct="0">
              <a:spcBef>
                <a:spcPct val="30000"/>
              </a:spcBef>
              <a:defRPr sz="1200">
                <a:solidFill>
                  <a:schemeClr val="tx1"/>
                </a:solidFill>
                <a:latin typeface="Arial" pitchFamily="34" charset="0"/>
              </a:defRPr>
            </a:lvl5pPr>
            <a:lvl6pPr marL="2514600" indent="-228600" defTabSz="904875" eaLnBrk="0" fontAlgn="base" hangingPunct="0">
              <a:spcBef>
                <a:spcPct val="30000"/>
              </a:spcBef>
              <a:spcAft>
                <a:spcPct val="0"/>
              </a:spcAft>
              <a:defRPr sz="1200">
                <a:solidFill>
                  <a:schemeClr val="tx1"/>
                </a:solidFill>
                <a:latin typeface="Arial" pitchFamily="34" charset="0"/>
              </a:defRPr>
            </a:lvl6pPr>
            <a:lvl7pPr marL="2971800" indent="-228600" defTabSz="904875" eaLnBrk="0" fontAlgn="base" hangingPunct="0">
              <a:spcBef>
                <a:spcPct val="30000"/>
              </a:spcBef>
              <a:spcAft>
                <a:spcPct val="0"/>
              </a:spcAft>
              <a:defRPr sz="1200">
                <a:solidFill>
                  <a:schemeClr val="tx1"/>
                </a:solidFill>
                <a:latin typeface="Arial" pitchFamily="34" charset="0"/>
              </a:defRPr>
            </a:lvl7pPr>
            <a:lvl8pPr marL="3429000" indent="-228600" defTabSz="904875" eaLnBrk="0" fontAlgn="base" hangingPunct="0">
              <a:spcBef>
                <a:spcPct val="30000"/>
              </a:spcBef>
              <a:spcAft>
                <a:spcPct val="0"/>
              </a:spcAft>
              <a:defRPr sz="1200">
                <a:solidFill>
                  <a:schemeClr val="tx1"/>
                </a:solidFill>
                <a:latin typeface="Arial" pitchFamily="34" charset="0"/>
              </a:defRPr>
            </a:lvl8pPr>
            <a:lvl9pPr marL="3886200" indent="-228600" defTabSz="90487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1B90EE7D-90BA-4F04-9D8E-00A7A252A676}" type="slidenum">
              <a:rPr lang="en-US" altLang="en-US" sz="1100" smtClean="0"/>
              <a:pPr eaLnBrk="1" hangingPunct="1">
                <a:spcBef>
                  <a:spcPct val="0"/>
                </a:spcBef>
              </a:pPr>
              <a:t>24</a:t>
            </a:fld>
            <a:endParaRPr lang="en-US" altLang="en-US" sz="1100" dirty="0"/>
          </a:p>
        </p:txBody>
      </p:sp>
      <p:sp>
        <p:nvSpPr>
          <p:cNvPr id="187395" name="Rectangle 2"/>
          <p:cNvSpPr>
            <a:spLocks noGrp="1" noRot="1" noChangeAspect="1" noChangeArrowheads="1" noTextEdit="1"/>
          </p:cNvSpPr>
          <p:nvPr>
            <p:ph type="sldImg"/>
          </p:nvPr>
        </p:nvSpPr>
        <p:spPr>
          <a:xfrm>
            <a:off x="406400" y="696913"/>
            <a:ext cx="6199188" cy="3487737"/>
          </a:xfrm>
          <a:ln/>
        </p:spPr>
      </p:sp>
      <p:sp>
        <p:nvSpPr>
          <p:cNvPr id="187396" name="Rectangle 3"/>
          <p:cNvSpPr>
            <a:spLocks noGrp="1" noChangeArrowheads="1"/>
          </p:cNvSpPr>
          <p:nvPr>
            <p:ph type="body" idx="1"/>
          </p:nvPr>
        </p:nvSpPr>
        <p:spPr>
          <a:xfrm>
            <a:off x="701675" y="4414838"/>
            <a:ext cx="5607050" cy="4184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Tahoma" pitchFamily="34" charset="0"/>
              </a:rPr>
              <a:t>This slide presents an example of how a NSSE-participating institution is already using its NSSE, BCSSE, and or FSSE data. </a:t>
            </a:r>
          </a:p>
          <a:p>
            <a:pPr eaLnBrk="1" hangingPunct="1"/>
            <a:endParaRPr lang="en-US" altLang="en-US" dirty="0">
              <a:latin typeface="Tahoma" pitchFamily="34" charset="0"/>
            </a:endParaRPr>
          </a:p>
          <a:p>
            <a:pPr eaLnBrk="1" hangingPunct="1"/>
            <a:r>
              <a:rPr lang="en-US" altLang="en-US" dirty="0">
                <a:latin typeface="Tahoma" pitchFamily="34" charset="0"/>
              </a:rPr>
              <a:t>NSSE recommends creating your own slides and action items for your college or university.</a:t>
            </a:r>
          </a:p>
          <a:p>
            <a:pPr eaLnBrk="1" hangingPunct="1"/>
            <a:endParaRPr lang="en-US" altLang="en-US" dirty="0">
              <a:latin typeface="Tahoma" pitchFamily="34" charset="0"/>
            </a:endParaRPr>
          </a:p>
          <a:p>
            <a:pPr eaLnBrk="1" hangingPunct="1"/>
            <a:endParaRPr lang="en-US" altLang="en-US" dirty="0">
              <a:latin typeface="Tahoma" pitchFamily="34" charset="0"/>
            </a:endParaRPr>
          </a:p>
        </p:txBody>
      </p:sp>
    </p:spTree>
    <p:extLst>
      <p:ext uri="{BB962C8B-B14F-4D97-AF65-F5344CB8AC3E}">
        <p14:creationId xmlns:p14="http://schemas.microsoft.com/office/powerpoint/2010/main" val="143968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5A2A340D-83F9-4109-8EBE-67E2AF885A93}" type="datetimeFigureOut">
              <a:rPr lang="en-US" smtClean="0"/>
              <a:t>12/11/2019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040762BB-9363-4B5C-B77C-A33A2E78877A}"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48902161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A340D-83F9-4109-8EBE-67E2AF885A93}"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62BB-9363-4B5C-B77C-A33A2E78877A}" type="slidenum">
              <a:rPr lang="en-US" smtClean="0"/>
              <a:t>‹#›</a:t>
            </a:fld>
            <a:endParaRPr lang="en-US"/>
          </a:p>
        </p:txBody>
      </p:sp>
    </p:spTree>
    <p:extLst>
      <p:ext uri="{BB962C8B-B14F-4D97-AF65-F5344CB8AC3E}">
        <p14:creationId xmlns:p14="http://schemas.microsoft.com/office/powerpoint/2010/main" val="2262314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A340D-83F9-4109-8EBE-67E2AF885A93}"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62BB-9363-4B5C-B77C-A33A2E78877A}" type="slidenum">
              <a:rPr lang="en-US" smtClean="0"/>
              <a:t>‹#›</a:t>
            </a:fld>
            <a:endParaRPr lang="en-US"/>
          </a:p>
        </p:txBody>
      </p:sp>
    </p:spTree>
    <p:extLst>
      <p:ext uri="{BB962C8B-B14F-4D97-AF65-F5344CB8AC3E}">
        <p14:creationId xmlns:p14="http://schemas.microsoft.com/office/powerpoint/2010/main" val="1335527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2A340D-83F9-4109-8EBE-67E2AF885A93}" type="datetimeFigureOut">
              <a:rPr lang="en-US" smtClean="0"/>
              <a:t>12/11/2019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0762BB-9363-4B5C-B77C-A33A2E78877A}" type="slidenum">
              <a:rPr lang="en-US" smtClean="0"/>
              <a:t>‹#›</a:t>
            </a:fld>
            <a:endParaRPr lang="en-US"/>
          </a:p>
        </p:txBody>
      </p:sp>
    </p:spTree>
    <p:extLst>
      <p:ext uri="{BB962C8B-B14F-4D97-AF65-F5344CB8AC3E}">
        <p14:creationId xmlns:p14="http://schemas.microsoft.com/office/powerpoint/2010/main" val="1324518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5A2A340D-83F9-4109-8EBE-67E2AF885A93}" type="datetimeFigureOut">
              <a:rPr lang="en-US" smtClean="0"/>
              <a:t>12/11/2019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040762BB-9363-4B5C-B77C-A33A2E78877A}"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3213609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2A340D-83F9-4109-8EBE-67E2AF885A93}" type="datetimeFigureOut">
              <a:rPr lang="en-US" smtClean="0"/>
              <a:t>12/11/2019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0762BB-9363-4B5C-B77C-A33A2E78877A}" type="slidenum">
              <a:rPr lang="en-US" smtClean="0"/>
              <a:t>‹#›</a:t>
            </a:fld>
            <a:endParaRPr lang="en-US"/>
          </a:p>
        </p:txBody>
      </p:sp>
    </p:spTree>
    <p:extLst>
      <p:ext uri="{BB962C8B-B14F-4D97-AF65-F5344CB8AC3E}">
        <p14:creationId xmlns:p14="http://schemas.microsoft.com/office/powerpoint/2010/main" val="265793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2A340D-83F9-4109-8EBE-67E2AF885A93}" type="datetimeFigureOut">
              <a:rPr lang="en-US" smtClean="0"/>
              <a:t>12/11/2019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0762BB-9363-4B5C-B77C-A33A2E78877A}" type="slidenum">
              <a:rPr lang="en-US" smtClean="0"/>
              <a:t>‹#›</a:t>
            </a:fld>
            <a:endParaRPr lang="en-US"/>
          </a:p>
        </p:txBody>
      </p:sp>
    </p:spTree>
    <p:extLst>
      <p:ext uri="{BB962C8B-B14F-4D97-AF65-F5344CB8AC3E}">
        <p14:creationId xmlns:p14="http://schemas.microsoft.com/office/powerpoint/2010/main" val="109295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2A340D-83F9-4109-8EBE-67E2AF885A93}" type="datetimeFigureOut">
              <a:rPr lang="en-US" smtClean="0"/>
              <a:t>12/11/2019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0762BB-9363-4B5C-B77C-A33A2E78877A}" type="slidenum">
              <a:rPr lang="en-US" smtClean="0"/>
              <a:t>‹#›</a:t>
            </a:fld>
            <a:endParaRPr lang="en-US"/>
          </a:p>
        </p:txBody>
      </p:sp>
    </p:spTree>
    <p:extLst>
      <p:ext uri="{BB962C8B-B14F-4D97-AF65-F5344CB8AC3E}">
        <p14:creationId xmlns:p14="http://schemas.microsoft.com/office/powerpoint/2010/main" val="432826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A340D-83F9-4109-8EBE-67E2AF885A93}" type="datetimeFigureOut">
              <a:rPr lang="en-US" smtClean="0"/>
              <a:t>12/11/2019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0762BB-9363-4B5C-B77C-A33A2E78877A}" type="slidenum">
              <a:rPr lang="en-US" smtClean="0"/>
              <a:t>‹#›</a:t>
            </a:fld>
            <a:endParaRPr lang="en-US"/>
          </a:p>
        </p:txBody>
      </p:sp>
    </p:spTree>
    <p:extLst>
      <p:ext uri="{BB962C8B-B14F-4D97-AF65-F5344CB8AC3E}">
        <p14:creationId xmlns:p14="http://schemas.microsoft.com/office/powerpoint/2010/main" val="353206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A2A340D-83F9-4109-8EBE-67E2AF885A93}" type="datetimeFigureOut">
              <a:rPr lang="en-US" smtClean="0"/>
              <a:t>12/11/2019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40762BB-9363-4B5C-B77C-A33A2E78877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8464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A2A340D-83F9-4109-8EBE-67E2AF885A93}" type="datetimeFigureOut">
              <a:rPr lang="en-US" smtClean="0"/>
              <a:t>12/11/2019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040762BB-9363-4B5C-B77C-A33A2E78877A}"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317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5A2A340D-83F9-4109-8EBE-67E2AF885A93}" type="datetimeFigureOut">
              <a:rPr lang="en-US" smtClean="0"/>
              <a:t>12/11/2019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040762BB-9363-4B5C-B77C-A33A2E78877A}"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1322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AFFA-7650-499F-9B75-BCB04CFF5782}"/>
              </a:ext>
            </a:extLst>
          </p:cNvPr>
          <p:cNvSpPr>
            <a:spLocks noGrp="1"/>
          </p:cNvSpPr>
          <p:nvPr>
            <p:ph type="ctrTitle"/>
          </p:nvPr>
        </p:nvSpPr>
        <p:spPr/>
        <p:txBody>
          <a:bodyPr/>
          <a:lstStyle/>
          <a:p>
            <a:r>
              <a:rPr lang="en-US" dirty="0"/>
              <a:t>NSSE results</a:t>
            </a:r>
          </a:p>
        </p:txBody>
      </p:sp>
      <p:sp>
        <p:nvSpPr>
          <p:cNvPr id="3" name="Subtitle 2">
            <a:extLst>
              <a:ext uri="{FF2B5EF4-FFF2-40B4-BE49-F238E27FC236}">
                <a16:creationId xmlns:a16="http://schemas.microsoft.com/office/drawing/2014/main" id="{9718B5DB-FC1C-4E62-9A09-8223BAEF36B2}"/>
              </a:ext>
            </a:extLst>
          </p:cNvPr>
          <p:cNvSpPr>
            <a:spLocks noGrp="1"/>
          </p:cNvSpPr>
          <p:nvPr>
            <p:ph type="subTitle" idx="1"/>
          </p:nvPr>
        </p:nvSpPr>
        <p:spPr/>
        <p:txBody>
          <a:bodyPr/>
          <a:lstStyle/>
          <a:p>
            <a:r>
              <a:rPr lang="en-US" dirty="0"/>
              <a:t>Impact value in Student Life</a:t>
            </a:r>
          </a:p>
        </p:txBody>
      </p:sp>
    </p:spTree>
    <p:extLst>
      <p:ext uri="{BB962C8B-B14F-4D97-AF65-F5344CB8AC3E}">
        <p14:creationId xmlns:p14="http://schemas.microsoft.com/office/powerpoint/2010/main" val="4039611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121077-C7F0-41DB-B8BD-643363D090B7}"/>
              </a:ext>
            </a:extLst>
          </p:cNvPr>
          <p:cNvSpPr>
            <a:spLocks noGrp="1"/>
          </p:cNvSpPr>
          <p:nvPr>
            <p:ph type="title"/>
          </p:nvPr>
        </p:nvSpPr>
        <p:spPr>
          <a:xfrm>
            <a:off x="640080" y="639704"/>
            <a:ext cx="3299579" cy="5577840"/>
          </a:xfrm>
        </p:spPr>
        <p:txBody>
          <a:bodyPr anchor="ctr">
            <a:normAutofit/>
          </a:bodyPr>
          <a:lstStyle/>
          <a:p>
            <a:pPr algn="ctr"/>
            <a:r>
              <a:rPr lang="en-US" dirty="0"/>
              <a:t>WVU specific survey</a:t>
            </a:r>
            <a:endParaRPr lang="en-US"/>
          </a:p>
        </p:txBody>
      </p:sp>
      <p:graphicFrame>
        <p:nvGraphicFramePr>
          <p:cNvPr id="5" name="Content Placeholder 2">
            <a:extLst>
              <a:ext uri="{FF2B5EF4-FFF2-40B4-BE49-F238E27FC236}">
                <a16:creationId xmlns:a16="http://schemas.microsoft.com/office/drawing/2014/main" id="{C6BB138F-B529-4E9F-BB54-1D9CB3E441E5}"/>
              </a:ext>
            </a:extLst>
          </p:cNvPr>
          <p:cNvGraphicFramePr>
            <a:graphicFrameLocks noGrp="1"/>
          </p:cNvGraphicFramePr>
          <p:nvPr>
            <p:ph idx="1"/>
            <p:extLst>
              <p:ext uri="{D42A27DB-BD31-4B8C-83A1-F6EECF244321}">
                <p14:modId xmlns:p14="http://schemas.microsoft.com/office/powerpoint/2010/main" val="3096326317"/>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99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 name="Rectangle 13">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9D43B6-CF29-4173-9D1A-5A6A650C14AB}"/>
              </a:ext>
            </a:extLst>
          </p:cNvPr>
          <p:cNvSpPr>
            <a:spLocks noGrp="1"/>
          </p:cNvSpPr>
          <p:nvPr>
            <p:ph type="title"/>
          </p:nvPr>
        </p:nvSpPr>
        <p:spPr>
          <a:xfrm>
            <a:off x="784743" y="685800"/>
            <a:ext cx="5958837" cy="1485900"/>
          </a:xfrm>
        </p:spPr>
        <p:txBody>
          <a:bodyPr>
            <a:normAutofit/>
          </a:bodyPr>
          <a:lstStyle/>
          <a:p>
            <a:r>
              <a:rPr lang="en-US" sz="3400"/>
              <a:t>Survey Participation   2019 Count</a:t>
            </a:r>
            <a:br>
              <a:rPr lang="en-US" sz="3400"/>
            </a:br>
            <a:endParaRPr lang="en-US" sz="3400"/>
          </a:p>
        </p:txBody>
      </p:sp>
      <p:sp>
        <p:nvSpPr>
          <p:cNvPr id="7" name="Content Placeholder 6">
            <a:extLst>
              <a:ext uri="{FF2B5EF4-FFF2-40B4-BE49-F238E27FC236}">
                <a16:creationId xmlns:a16="http://schemas.microsoft.com/office/drawing/2014/main" id="{E764A989-01A3-46AE-A70A-759A85AED21F}"/>
              </a:ext>
            </a:extLst>
          </p:cNvPr>
          <p:cNvSpPr>
            <a:spLocks noGrp="1"/>
          </p:cNvSpPr>
          <p:nvPr>
            <p:ph idx="1"/>
          </p:nvPr>
        </p:nvSpPr>
        <p:spPr>
          <a:xfrm>
            <a:off x="784743" y="2286000"/>
            <a:ext cx="5958837" cy="3581400"/>
          </a:xfrm>
        </p:spPr>
        <p:txBody>
          <a:bodyPr>
            <a:normAutofit/>
          </a:bodyPr>
          <a:lstStyle/>
          <a:p>
            <a:r>
              <a:rPr lang="en-US" sz="1700" dirty="0"/>
              <a:t>2019   (FY 908, 15%) (SR 628, 12%) </a:t>
            </a:r>
          </a:p>
          <a:p>
            <a:r>
              <a:rPr lang="en-US" sz="1700" dirty="0"/>
              <a:t>2013</a:t>
            </a:r>
          </a:p>
          <a:p>
            <a:r>
              <a:rPr lang="en-US" sz="1700" dirty="0"/>
              <a:t>2010</a:t>
            </a:r>
          </a:p>
          <a:p>
            <a:r>
              <a:rPr lang="en-US" sz="1700" dirty="0"/>
              <a:t>2007</a:t>
            </a:r>
          </a:p>
          <a:p>
            <a:r>
              <a:rPr lang="en-US" sz="1700" dirty="0"/>
              <a:t>2003  included the FSSE</a:t>
            </a:r>
          </a:p>
          <a:p>
            <a:endParaRPr lang="en-US" sz="1700" dirty="0"/>
          </a:p>
          <a:p>
            <a:pPr marL="0" indent="0">
              <a:buNone/>
            </a:pPr>
            <a:r>
              <a:rPr lang="en-US" sz="1700" dirty="0"/>
              <a:t>Response Rate is low :  </a:t>
            </a:r>
          </a:p>
          <a:p>
            <a:pPr marL="0" indent="0">
              <a:buNone/>
            </a:pPr>
            <a:r>
              <a:rPr lang="en-US" sz="1700" dirty="0"/>
              <a:t>Big 12 and Carnegie comparison =  (average for our size)</a:t>
            </a:r>
          </a:p>
          <a:p>
            <a:pPr marL="0" indent="0">
              <a:buNone/>
            </a:pPr>
            <a:r>
              <a:rPr lang="en-US" sz="1700" dirty="0"/>
              <a:t>                                </a:t>
            </a:r>
            <a:r>
              <a:rPr lang="en-US" sz="1700" b="1" dirty="0"/>
              <a:t>21% </a:t>
            </a:r>
            <a:r>
              <a:rPr lang="en-US" sz="1700" dirty="0"/>
              <a:t>Freshmen and </a:t>
            </a:r>
            <a:r>
              <a:rPr lang="en-US" sz="1700" b="1" dirty="0"/>
              <a:t>20% </a:t>
            </a:r>
            <a:r>
              <a:rPr lang="en-US" sz="1700" dirty="0"/>
              <a:t>Seniors</a:t>
            </a:r>
          </a:p>
          <a:p>
            <a:pPr marL="0" indent="0">
              <a:buNone/>
            </a:pPr>
            <a:endParaRPr lang="en-US" sz="1700" dirty="0"/>
          </a:p>
        </p:txBody>
      </p:sp>
      <p:sp>
        <p:nvSpPr>
          <p:cNvPr id="16" name="Rectangle 15">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Graphic 10" descr="Presentation with Checklist">
            <a:extLst>
              <a:ext uri="{FF2B5EF4-FFF2-40B4-BE49-F238E27FC236}">
                <a16:creationId xmlns:a16="http://schemas.microsoft.com/office/drawing/2014/main" id="{FE4B41FC-D57A-4EE8-B6E1-BDA3480D9F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52340" y="1778834"/>
            <a:ext cx="3299579" cy="3299579"/>
          </a:xfrm>
          <a:prstGeom prst="rect">
            <a:avLst/>
          </a:prstGeom>
        </p:spPr>
      </p:pic>
    </p:spTree>
    <p:extLst>
      <p:ext uri="{BB962C8B-B14F-4D97-AF65-F5344CB8AC3E}">
        <p14:creationId xmlns:p14="http://schemas.microsoft.com/office/powerpoint/2010/main" val="35957428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DE8F-5C24-46FF-A335-C3991C941CFF}"/>
              </a:ext>
            </a:extLst>
          </p:cNvPr>
          <p:cNvSpPr>
            <a:spLocks noGrp="1"/>
          </p:cNvSpPr>
          <p:nvPr>
            <p:ph type="title"/>
          </p:nvPr>
        </p:nvSpPr>
        <p:spPr>
          <a:xfrm>
            <a:off x="1341782" y="-241786"/>
            <a:ext cx="10515600" cy="1325563"/>
          </a:xfrm>
        </p:spPr>
        <p:txBody>
          <a:bodyPr/>
          <a:lstStyle/>
          <a:p>
            <a:r>
              <a:rPr lang="en-US" dirty="0"/>
              <a:t>Demographics</a:t>
            </a:r>
          </a:p>
        </p:txBody>
      </p:sp>
      <p:pic>
        <p:nvPicPr>
          <p:cNvPr id="8" name="Content Placeholder 7">
            <a:extLst>
              <a:ext uri="{FF2B5EF4-FFF2-40B4-BE49-F238E27FC236}">
                <a16:creationId xmlns:a16="http://schemas.microsoft.com/office/drawing/2014/main" id="{97FE76A1-7A93-4398-AE11-6E64650776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010" y="728177"/>
            <a:ext cx="8428380" cy="5835034"/>
          </a:xfrm>
        </p:spPr>
      </p:pic>
      <p:sp>
        <p:nvSpPr>
          <p:cNvPr id="9" name="Rectangle 8">
            <a:extLst>
              <a:ext uri="{FF2B5EF4-FFF2-40B4-BE49-F238E27FC236}">
                <a16:creationId xmlns:a16="http://schemas.microsoft.com/office/drawing/2014/main" id="{99167EF4-6E1A-4414-8549-E898B867C6D0}"/>
              </a:ext>
            </a:extLst>
          </p:cNvPr>
          <p:cNvSpPr/>
          <p:nvPr/>
        </p:nvSpPr>
        <p:spPr>
          <a:xfrm>
            <a:off x="3043030" y="2425148"/>
            <a:ext cx="5008770" cy="914952"/>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E089FE25-66F6-4472-B996-37E52DDF0E8A}"/>
              </a:ext>
            </a:extLst>
          </p:cNvPr>
          <p:cNvSpPr txBox="1"/>
          <p:nvPr/>
        </p:nvSpPr>
        <p:spPr>
          <a:xfrm>
            <a:off x="9148970" y="1200464"/>
            <a:ext cx="2708412" cy="2585323"/>
          </a:xfrm>
          <a:prstGeom prst="rect">
            <a:avLst/>
          </a:prstGeom>
          <a:noFill/>
        </p:spPr>
        <p:txBody>
          <a:bodyPr wrap="square" rtlCol="0">
            <a:spAutoFit/>
          </a:bodyPr>
          <a:lstStyle/>
          <a:p>
            <a:r>
              <a:rPr lang="en-US" dirty="0"/>
              <a:t>WVU Demographics 2019</a:t>
            </a:r>
          </a:p>
          <a:p>
            <a:endParaRPr lang="en-US" dirty="0"/>
          </a:p>
          <a:p>
            <a:r>
              <a:rPr lang="en-US" dirty="0"/>
              <a:t>Asian		4.4%</a:t>
            </a:r>
          </a:p>
          <a:p>
            <a:r>
              <a:rPr lang="en-US" dirty="0"/>
              <a:t>Black 		4.4 %</a:t>
            </a:r>
          </a:p>
          <a:p>
            <a:r>
              <a:rPr lang="en-US" dirty="0"/>
              <a:t>Hispanic 		4.2%</a:t>
            </a:r>
          </a:p>
          <a:p>
            <a:r>
              <a:rPr lang="en-US" dirty="0"/>
              <a:t>Pacific Island 	0.1%</a:t>
            </a:r>
          </a:p>
          <a:p>
            <a:r>
              <a:rPr lang="en-US" dirty="0"/>
              <a:t>Two or more 	3.8%</a:t>
            </a:r>
          </a:p>
          <a:p>
            <a:endParaRPr lang="en-US" dirty="0"/>
          </a:p>
          <a:p>
            <a:endParaRPr lang="en-US" dirty="0"/>
          </a:p>
        </p:txBody>
      </p:sp>
    </p:spTree>
    <p:extLst>
      <p:ext uri="{BB962C8B-B14F-4D97-AF65-F5344CB8AC3E}">
        <p14:creationId xmlns:p14="http://schemas.microsoft.com/office/powerpoint/2010/main" val="2763331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B73D-CD7F-42FD-B166-9C0F3942C62A}"/>
              </a:ext>
            </a:extLst>
          </p:cNvPr>
          <p:cNvSpPr>
            <a:spLocks noGrp="1"/>
          </p:cNvSpPr>
          <p:nvPr>
            <p:ph type="title"/>
          </p:nvPr>
        </p:nvSpPr>
        <p:spPr>
          <a:xfrm>
            <a:off x="839788" y="365125"/>
            <a:ext cx="10515600" cy="688975"/>
          </a:xfrm>
        </p:spPr>
        <p:txBody>
          <a:bodyPr>
            <a:normAutofit/>
          </a:bodyPr>
          <a:lstStyle/>
          <a:p>
            <a:r>
              <a:rPr lang="en-US" dirty="0"/>
              <a:t>Overall Engagement highlights </a:t>
            </a:r>
            <a:r>
              <a:rPr lang="en-US" dirty="0">
                <a:highlight>
                  <a:srgbClr val="FFFF00"/>
                </a:highlight>
              </a:rPr>
              <a:t>First Year</a:t>
            </a:r>
          </a:p>
        </p:txBody>
      </p:sp>
      <p:sp>
        <p:nvSpPr>
          <p:cNvPr id="6" name="Text Placeholder 5">
            <a:extLst>
              <a:ext uri="{FF2B5EF4-FFF2-40B4-BE49-F238E27FC236}">
                <a16:creationId xmlns:a16="http://schemas.microsoft.com/office/drawing/2014/main" id="{48707C02-A240-40E3-85FC-F2903DC8F5FB}"/>
              </a:ext>
            </a:extLst>
          </p:cNvPr>
          <p:cNvSpPr>
            <a:spLocks noGrp="1"/>
          </p:cNvSpPr>
          <p:nvPr>
            <p:ph type="body" idx="1"/>
          </p:nvPr>
        </p:nvSpPr>
        <p:spPr>
          <a:xfrm>
            <a:off x="839788" y="1681163"/>
            <a:ext cx="5157787" cy="363537"/>
          </a:xfrm>
        </p:spPr>
        <p:txBody>
          <a:bodyPr>
            <a:normAutofit fontScale="77500" lnSpcReduction="20000"/>
          </a:bodyPr>
          <a:lstStyle/>
          <a:p>
            <a:r>
              <a:rPr lang="en-US" dirty="0"/>
              <a:t>Highest performing questions (Big 12)</a:t>
            </a:r>
          </a:p>
        </p:txBody>
      </p:sp>
      <p:sp>
        <p:nvSpPr>
          <p:cNvPr id="7" name="Content Placeholder 6">
            <a:extLst>
              <a:ext uri="{FF2B5EF4-FFF2-40B4-BE49-F238E27FC236}">
                <a16:creationId xmlns:a16="http://schemas.microsoft.com/office/drawing/2014/main" id="{5F055247-3AC7-4AAF-AE30-83F59536EB20}"/>
              </a:ext>
            </a:extLst>
          </p:cNvPr>
          <p:cNvSpPr>
            <a:spLocks noGrp="1"/>
          </p:cNvSpPr>
          <p:nvPr>
            <p:ph sz="half" idx="2"/>
          </p:nvPr>
        </p:nvSpPr>
        <p:spPr>
          <a:xfrm>
            <a:off x="1371600" y="2292627"/>
            <a:ext cx="4443984" cy="3574774"/>
          </a:xfrm>
        </p:spPr>
        <p:txBody>
          <a:bodyPr>
            <a:normAutofit fontScale="70000" lnSpcReduction="20000"/>
          </a:bodyPr>
          <a:lstStyle/>
          <a:p>
            <a:r>
              <a:rPr lang="en-US" sz="3100" dirty="0"/>
              <a:t>At least some courses included a community based practices (HIP)  (+9)  (+4 in 2013)</a:t>
            </a:r>
          </a:p>
          <a:p>
            <a:r>
              <a:rPr lang="en-US" sz="3100" dirty="0"/>
              <a:t>Assigned more than 50 pages of writing  (+7)</a:t>
            </a:r>
          </a:p>
          <a:p>
            <a:r>
              <a:rPr lang="en-US" sz="3100" dirty="0"/>
              <a:t>Talked about career plans with faculty (+3)</a:t>
            </a:r>
          </a:p>
          <a:p>
            <a:r>
              <a:rPr lang="en-US" sz="3100" dirty="0"/>
              <a:t>Inst: used examples or illustrations  (+2)</a:t>
            </a:r>
          </a:p>
          <a:p>
            <a:r>
              <a:rPr lang="en-US" sz="3100" dirty="0"/>
              <a:t>Worked with a faculty member or research (+1)</a:t>
            </a:r>
          </a:p>
          <a:p>
            <a:endParaRPr lang="en-US" dirty="0"/>
          </a:p>
        </p:txBody>
      </p:sp>
      <p:sp>
        <p:nvSpPr>
          <p:cNvPr id="8" name="Text Placeholder 7">
            <a:extLst>
              <a:ext uri="{FF2B5EF4-FFF2-40B4-BE49-F238E27FC236}">
                <a16:creationId xmlns:a16="http://schemas.microsoft.com/office/drawing/2014/main" id="{53F0FD21-89E2-4798-B602-36DD656FB081}"/>
              </a:ext>
            </a:extLst>
          </p:cNvPr>
          <p:cNvSpPr>
            <a:spLocks noGrp="1"/>
          </p:cNvSpPr>
          <p:nvPr>
            <p:ph type="body" sz="quarter" idx="3"/>
          </p:nvPr>
        </p:nvSpPr>
        <p:spPr>
          <a:xfrm>
            <a:off x="6172200" y="1681163"/>
            <a:ext cx="5183188" cy="363537"/>
          </a:xfrm>
        </p:spPr>
        <p:txBody>
          <a:bodyPr>
            <a:normAutofit fontScale="77500" lnSpcReduction="20000"/>
          </a:bodyPr>
          <a:lstStyle/>
          <a:p>
            <a:r>
              <a:rPr lang="en-US" dirty="0"/>
              <a:t>Lowest performing questions (Big 12)</a:t>
            </a:r>
          </a:p>
        </p:txBody>
      </p:sp>
      <p:sp>
        <p:nvSpPr>
          <p:cNvPr id="9" name="Content Placeholder 8">
            <a:extLst>
              <a:ext uri="{FF2B5EF4-FFF2-40B4-BE49-F238E27FC236}">
                <a16:creationId xmlns:a16="http://schemas.microsoft.com/office/drawing/2014/main" id="{C644C97B-B62D-4B78-B880-45AF02ADA5F5}"/>
              </a:ext>
            </a:extLst>
          </p:cNvPr>
          <p:cNvSpPr>
            <a:spLocks noGrp="1"/>
          </p:cNvSpPr>
          <p:nvPr>
            <p:ph sz="quarter" idx="4"/>
          </p:nvPr>
        </p:nvSpPr>
        <p:spPr>
          <a:xfrm>
            <a:off x="6525014" y="2292627"/>
            <a:ext cx="4443984" cy="3574773"/>
          </a:xfrm>
        </p:spPr>
        <p:txBody>
          <a:bodyPr>
            <a:normAutofit fontScale="70000" lnSpcReduction="20000"/>
          </a:bodyPr>
          <a:lstStyle/>
          <a:p>
            <a:r>
              <a:rPr lang="en-US" sz="3400" dirty="0"/>
              <a:t>Spent more than 10 </a:t>
            </a:r>
            <a:r>
              <a:rPr lang="en-US" sz="3400" dirty="0" err="1"/>
              <a:t>hrs</a:t>
            </a:r>
            <a:r>
              <a:rPr lang="en-US" sz="3400" dirty="0"/>
              <a:t> per week on assigned reading (-6)</a:t>
            </a:r>
          </a:p>
          <a:p>
            <a:r>
              <a:rPr lang="en-US" sz="3400" dirty="0"/>
              <a:t>Inst: Emphasized using learning support services (-6)</a:t>
            </a:r>
          </a:p>
          <a:p>
            <a:r>
              <a:rPr lang="en-US" sz="3400" dirty="0"/>
              <a:t>Extent to which courses challenged you to do best (-7)</a:t>
            </a:r>
          </a:p>
          <a:p>
            <a:r>
              <a:rPr lang="en-US" sz="3400" dirty="0"/>
              <a:t>Spent more than 15 </a:t>
            </a:r>
            <a:r>
              <a:rPr lang="en-US" sz="3400" dirty="0" err="1"/>
              <a:t>hrs</a:t>
            </a:r>
            <a:r>
              <a:rPr lang="en-US" sz="3400" dirty="0"/>
              <a:t> per week preparing for class (-7)</a:t>
            </a:r>
          </a:p>
          <a:p>
            <a:r>
              <a:rPr lang="en-US" sz="3400" dirty="0"/>
              <a:t>Inst: Provided prompt and detailed feedback (-7)</a:t>
            </a:r>
          </a:p>
          <a:p>
            <a:endParaRPr lang="en-US" dirty="0"/>
          </a:p>
        </p:txBody>
      </p:sp>
    </p:spTree>
    <p:extLst>
      <p:ext uri="{BB962C8B-B14F-4D97-AF65-F5344CB8AC3E}">
        <p14:creationId xmlns:p14="http://schemas.microsoft.com/office/powerpoint/2010/main" val="7535303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4B73D-CD7F-42FD-B166-9C0F3942C62A}"/>
              </a:ext>
            </a:extLst>
          </p:cNvPr>
          <p:cNvSpPr>
            <a:spLocks noGrp="1"/>
          </p:cNvSpPr>
          <p:nvPr>
            <p:ph type="title"/>
          </p:nvPr>
        </p:nvSpPr>
        <p:spPr>
          <a:xfrm>
            <a:off x="839788" y="365125"/>
            <a:ext cx="10515600" cy="688975"/>
          </a:xfrm>
        </p:spPr>
        <p:txBody>
          <a:bodyPr>
            <a:normAutofit/>
          </a:bodyPr>
          <a:lstStyle/>
          <a:p>
            <a:r>
              <a:rPr lang="en-US" dirty="0"/>
              <a:t>Overall Engagement highlights </a:t>
            </a:r>
            <a:r>
              <a:rPr lang="en-US" dirty="0">
                <a:highlight>
                  <a:srgbClr val="FFFF00"/>
                </a:highlight>
              </a:rPr>
              <a:t>Senior</a:t>
            </a:r>
          </a:p>
        </p:txBody>
      </p:sp>
      <p:sp>
        <p:nvSpPr>
          <p:cNvPr id="6" name="Text Placeholder 5">
            <a:extLst>
              <a:ext uri="{FF2B5EF4-FFF2-40B4-BE49-F238E27FC236}">
                <a16:creationId xmlns:a16="http://schemas.microsoft.com/office/drawing/2014/main" id="{48707C02-A240-40E3-85FC-F2903DC8F5FB}"/>
              </a:ext>
            </a:extLst>
          </p:cNvPr>
          <p:cNvSpPr>
            <a:spLocks noGrp="1"/>
          </p:cNvSpPr>
          <p:nvPr>
            <p:ph type="body" idx="1"/>
          </p:nvPr>
        </p:nvSpPr>
        <p:spPr>
          <a:xfrm>
            <a:off x="839788" y="1681163"/>
            <a:ext cx="5157787" cy="363537"/>
          </a:xfrm>
        </p:spPr>
        <p:txBody>
          <a:bodyPr>
            <a:normAutofit fontScale="77500" lnSpcReduction="20000"/>
          </a:bodyPr>
          <a:lstStyle/>
          <a:p>
            <a:r>
              <a:rPr lang="en-US" dirty="0"/>
              <a:t>Highest performing questions (Big 12)</a:t>
            </a:r>
          </a:p>
        </p:txBody>
      </p:sp>
      <p:sp>
        <p:nvSpPr>
          <p:cNvPr id="7" name="Content Placeholder 6">
            <a:extLst>
              <a:ext uri="{FF2B5EF4-FFF2-40B4-BE49-F238E27FC236}">
                <a16:creationId xmlns:a16="http://schemas.microsoft.com/office/drawing/2014/main" id="{5F055247-3AC7-4AAF-AE30-83F59536EB20}"/>
              </a:ext>
            </a:extLst>
          </p:cNvPr>
          <p:cNvSpPr>
            <a:spLocks noGrp="1"/>
          </p:cNvSpPr>
          <p:nvPr>
            <p:ph sz="half" idx="2"/>
          </p:nvPr>
        </p:nvSpPr>
        <p:spPr>
          <a:xfrm>
            <a:off x="1371600" y="2298701"/>
            <a:ext cx="4443984" cy="3568700"/>
          </a:xfrm>
        </p:spPr>
        <p:txBody>
          <a:bodyPr>
            <a:normAutofit lnSpcReduction="10000"/>
          </a:bodyPr>
          <a:lstStyle/>
          <a:p>
            <a:r>
              <a:rPr lang="en-US" dirty="0"/>
              <a:t>Completed a culminating senior experience (HIP) (+21)</a:t>
            </a:r>
          </a:p>
          <a:p>
            <a:r>
              <a:rPr lang="en-US" dirty="0"/>
              <a:t>At least some courses included community-based practices (HIP)(+12)  (not highest in 2013)</a:t>
            </a:r>
          </a:p>
          <a:p>
            <a:r>
              <a:rPr lang="en-US" dirty="0"/>
              <a:t>Participated in an intern, co-op, field exp….  (HIP) (+9)</a:t>
            </a:r>
          </a:p>
          <a:p>
            <a:r>
              <a:rPr lang="en-US" dirty="0"/>
              <a:t>Worked with a faculty member or research (HIP) (+7)</a:t>
            </a:r>
          </a:p>
          <a:p>
            <a:r>
              <a:rPr lang="en-US" dirty="0"/>
              <a:t>Inst.  Providing support for your overall  (+6)</a:t>
            </a:r>
          </a:p>
        </p:txBody>
      </p:sp>
      <p:sp>
        <p:nvSpPr>
          <p:cNvPr id="8" name="Text Placeholder 7">
            <a:extLst>
              <a:ext uri="{FF2B5EF4-FFF2-40B4-BE49-F238E27FC236}">
                <a16:creationId xmlns:a16="http://schemas.microsoft.com/office/drawing/2014/main" id="{53F0FD21-89E2-4798-B602-36DD656FB081}"/>
              </a:ext>
            </a:extLst>
          </p:cNvPr>
          <p:cNvSpPr>
            <a:spLocks noGrp="1"/>
          </p:cNvSpPr>
          <p:nvPr>
            <p:ph type="body" sz="quarter" idx="3"/>
          </p:nvPr>
        </p:nvSpPr>
        <p:spPr>
          <a:xfrm>
            <a:off x="6172200" y="1681163"/>
            <a:ext cx="5183188" cy="363537"/>
          </a:xfrm>
        </p:spPr>
        <p:txBody>
          <a:bodyPr>
            <a:normAutofit fontScale="77500" lnSpcReduction="20000"/>
          </a:bodyPr>
          <a:lstStyle/>
          <a:p>
            <a:r>
              <a:rPr lang="en-US" dirty="0"/>
              <a:t>Lowest performing questions (Big 12)</a:t>
            </a:r>
          </a:p>
        </p:txBody>
      </p:sp>
      <p:sp>
        <p:nvSpPr>
          <p:cNvPr id="9" name="Content Placeholder 8">
            <a:extLst>
              <a:ext uri="{FF2B5EF4-FFF2-40B4-BE49-F238E27FC236}">
                <a16:creationId xmlns:a16="http://schemas.microsoft.com/office/drawing/2014/main" id="{C644C97B-B62D-4B78-B880-45AF02ADA5F5}"/>
              </a:ext>
            </a:extLst>
          </p:cNvPr>
          <p:cNvSpPr>
            <a:spLocks noGrp="1"/>
          </p:cNvSpPr>
          <p:nvPr>
            <p:ph sz="quarter" idx="4"/>
          </p:nvPr>
        </p:nvSpPr>
        <p:spPr>
          <a:xfrm>
            <a:off x="6376418" y="2298701"/>
            <a:ext cx="4592580" cy="3568699"/>
          </a:xfrm>
        </p:spPr>
        <p:txBody>
          <a:bodyPr>
            <a:normAutofit lnSpcReduction="10000"/>
          </a:bodyPr>
          <a:lstStyle/>
          <a:p>
            <a:r>
              <a:rPr lang="en-US" dirty="0"/>
              <a:t>Examined the strengths and weaknesses of your own view… (-5)</a:t>
            </a:r>
          </a:p>
          <a:p>
            <a:r>
              <a:rPr lang="en-US" dirty="0"/>
              <a:t>Quality of interactions with Student service staff (-6)</a:t>
            </a:r>
          </a:p>
          <a:p>
            <a:r>
              <a:rPr lang="en-US" dirty="0"/>
              <a:t>Participated in a study abroad (HIP)  (-7)</a:t>
            </a:r>
          </a:p>
          <a:p>
            <a:r>
              <a:rPr lang="en-US" dirty="0"/>
              <a:t>Spent more than 15 </a:t>
            </a:r>
            <a:r>
              <a:rPr lang="en-US" dirty="0" err="1"/>
              <a:t>hrs</a:t>
            </a:r>
            <a:r>
              <a:rPr lang="en-US" dirty="0"/>
              <a:t> per week preparing for class (-7)</a:t>
            </a:r>
          </a:p>
          <a:p>
            <a:r>
              <a:rPr lang="en-US" dirty="0"/>
              <a:t>Spent more than 10 hours per week on assigned reading (-10)</a:t>
            </a:r>
          </a:p>
          <a:p>
            <a:endParaRPr lang="en-US" dirty="0"/>
          </a:p>
        </p:txBody>
      </p:sp>
    </p:spTree>
    <p:extLst>
      <p:ext uri="{BB962C8B-B14F-4D97-AF65-F5344CB8AC3E}">
        <p14:creationId xmlns:p14="http://schemas.microsoft.com/office/powerpoint/2010/main" val="1571906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5E86546A-25CB-4B09-9B5C-819B102460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32102" y="0"/>
            <a:ext cx="3421698" cy="6739077"/>
          </a:xfrm>
        </p:spPr>
      </p:pic>
      <p:pic>
        <p:nvPicPr>
          <p:cNvPr id="14" name="Picture 13">
            <a:extLst>
              <a:ext uri="{FF2B5EF4-FFF2-40B4-BE49-F238E27FC236}">
                <a16:creationId xmlns:a16="http://schemas.microsoft.com/office/drawing/2014/main" id="{A88911F9-74B8-49CF-B013-16927A252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33044"/>
            <a:ext cx="6568312" cy="6791912"/>
          </a:xfrm>
          <a:prstGeom prst="rect">
            <a:avLst/>
          </a:prstGeom>
        </p:spPr>
      </p:pic>
    </p:spTree>
    <p:extLst>
      <p:ext uri="{BB962C8B-B14F-4D97-AF65-F5344CB8AC3E}">
        <p14:creationId xmlns:p14="http://schemas.microsoft.com/office/powerpoint/2010/main" val="3564039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2A718-D663-4E6C-967B-23362177DE8B}"/>
              </a:ext>
            </a:extLst>
          </p:cNvPr>
          <p:cNvSpPr>
            <a:spLocks noGrp="1"/>
          </p:cNvSpPr>
          <p:nvPr>
            <p:ph type="title"/>
          </p:nvPr>
        </p:nvSpPr>
        <p:spPr>
          <a:xfrm>
            <a:off x="800927" y="284955"/>
            <a:ext cx="2487544" cy="2305845"/>
          </a:xfrm>
        </p:spPr>
        <p:txBody>
          <a:bodyPr>
            <a:normAutofit/>
          </a:bodyPr>
          <a:lstStyle/>
          <a:p>
            <a:r>
              <a:rPr lang="en-US" dirty="0"/>
              <a:t>HIPs</a:t>
            </a:r>
            <a:br>
              <a:rPr lang="en-US" dirty="0"/>
            </a:br>
            <a:r>
              <a:rPr lang="en-US" dirty="0"/>
              <a:t>First-Year</a:t>
            </a:r>
          </a:p>
        </p:txBody>
      </p:sp>
      <p:pic>
        <p:nvPicPr>
          <p:cNvPr id="9" name="Content Placeholder 8">
            <a:extLst>
              <a:ext uri="{FF2B5EF4-FFF2-40B4-BE49-F238E27FC236}">
                <a16:creationId xmlns:a16="http://schemas.microsoft.com/office/drawing/2014/main" id="{56927B19-89B0-4BCA-993A-E25464852EF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0706" y="0"/>
            <a:ext cx="7597296" cy="6858000"/>
          </a:xfrm>
        </p:spPr>
      </p:pic>
    </p:spTree>
    <p:extLst>
      <p:ext uri="{BB962C8B-B14F-4D97-AF65-F5344CB8AC3E}">
        <p14:creationId xmlns:p14="http://schemas.microsoft.com/office/powerpoint/2010/main" val="17707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66C3B-EBE1-402B-99D0-C4670CE6A21F}"/>
              </a:ext>
            </a:extLst>
          </p:cNvPr>
          <p:cNvSpPr>
            <a:spLocks noGrp="1"/>
          </p:cNvSpPr>
          <p:nvPr>
            <p:ph type="title"/>
          </p:nvPr>
        </p:nvSpPr>
        <p:spPr>
          <a:xfrm>
            <a:off x="973780" y="38342"/>
            <a:ext cx="2874320" cy="381000"/>
          </a:xfrm>
        </p:spPr>
        <p:txBody>
          <a:bodyPr>
            <a:normAutofit/>
          </a:bodyPr>
          <a:lstStyle/>
          <a:p>
            <a:r>
              <a:rPr lang="en-US" sz="1200" dirty="0"/>
              <a:t>HIPs  Seniors</a:t>
            </a:r>
          </a:p>
        </p:txBody>
      </p:sp>
      <p:pic>
        <p:nvPicPr>
          <p:cNvPr id="5" name="Content Placeholder 4">
            <a:extLst>
              <a:ext uri="{FF2B5EF4-FFF2-40B4-BE49-F238E27FC236}">
                <a16:creationId xmlns:a16="http://schemas.microsoft.com/office/drawing/2014/main" id="{5819240C-2698-4FD9-84D6-51F7818875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0326" y="533160"/>
            <a:ext cx="5801669" cy="5765318"/>
          </a:xfrm>
        </p:spPr>
      </p:pic>
      <p:pic>
        <p:nvPicPr>
          <p:cNvPr id="7" name="Picture 6">
            <a:extLst>
              <a:ext uri="{FF2B5EF4-FFF2-40B4-BE49-F238E27FC236}">
                <a16:creationId xmlns:a16="http://schemas.microsoft.com/office/drawing/2014/main" id="{C5D3C59B-20CC-4CE5-B502-1C8228C2B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320" y="228842"/>
            <a:ext cx="6061680" cy="6069636"/>
          </a:xfrm>
          <a:prstGeom prst="rect">
            <a:avLst/>
          </a:prstGeom>
        </p:spPr>
      </p:pic>
    </p:spTree>
    <p:extLst>
      <p:ext uri="{BB962C8B-B14F-4D97-AF65-F5344CB8AC3E}">
        <p14:creationId xmlns:p14="http://schemas.microsoft.com/office/powerpoint/2010/main" val="1182735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E1CC-0652-4C5C-B81C-AC04C7AD3974}"/>
              </a:ext>
            </a:extLst>
          </p:cNvPr>
          <p:cNvSpPr>
            <a:spLocks noGrp="1"/>
          </p:cNvSpPr>
          <p:nvPr>
            <p:ph type="title"/>
          </p:nvPr>
        </p:nvSpPr>
        <p:spPr>
          <a:xfrm>
            <a:off x="1295400" y="0"/>
            <a:ext cx="9601200" cy="838200"/>
          </a:xfrm>
        </p:spPr>
        <p:txBody>
          <a:bodyPr/>
          <a:lstStyle/>
          <a:p>
            <a:r>
              <a:rPr lang="en-US" dirty="0"/>
              <a:t>Engagement Indicators</a:t>
            </a:r>
          </a:p>
        </p:txBody>
      </p:sp>
      <p:pic>
        <p:nvPicPr>
          <p:cNvPr id="3" name="Picture 2">
            <a:extLst>
              <a:ext uri="{FF2B5EF4-FFF2-40B4-BE49-F238E27FC236}">
                <a16:creationId xmlns:a16="http://schemas.microsoft.com/office/drawing/2014/main" id="{9BEADD4F-180A-4A35-964D-3D14FAB66CF4}"/>
              </a:ext>
            </a:extLst>
          </p:cNvPr>
          <p:cNvPicPr>
            <a:picLocks noChangeAspect="1"/>
          </p:cNvPicPr>
          <p:nvPr/>
        </p:nvPicPr>
        <p:blipFill>
          <a:blip r:embed="rId2"/>
          <a:stretch>
            <a:fillRect/>
          </a:stretch>
        </p:blipFill>
        <p:spPr>
          <a:xfrm>
            <a:off x="837559" y="669975"/>
            <a:ext cx="11354441" cy="6188025"/>
          </a:xfrm>
          <a:prstGeom prst="rect">
            <a:avLst/>
          </a:prstGeom>
        </p:spPr>
      </p:pic>
    </p:spTree>
    <p:extLst>
      <p:ext uri="{BB962C8B-B14F-4D97-AF65-F5344CB8AC3E}">
        <p14:creationId xmlns:p14="http://schemas.microsoft.com/office/powerpoint/2010/main" val="2835313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D249F-C996-4B7C-8F66-A6BB900953F6}"/>
              </a:ext>
            </a:extLst>
          </p:cNvPr>
          <p:cNvSpPr>
            <a:spLocks noGrp="1"/>
          </p:cNvSpPr>
          <p:nvPr>
            <p:ph type="title"/>
          </p:nvPr>
        </p:nvSpPr>
        <p:spPr/>
        <p:txBody>
          <a:bodyPr/>
          <a:lstStyle/>
          <a:p>
            <a:r>
              <a:rPr lang="en-US" dirty="0"/>
              <a:t>Student Engagement Components</a:t>
            </a:r>
            <a:br>
              <a:rPr lang="en-US" dirty="0"/>
            </a:br>
            <a:endParaRPr lang="en-US" dirty="0"/>
          </a:p>
        </p:txBody>
      </p:sp>
      <p:sp>
        <p:nvSpPr>
          <p:cNvPr id="3" name="Content Placeholder 2">
            <a:extLst>
              <a:ext uri="{FF2B5EF4-FFF2-40B4-BE49-F238E27FC236}">
                <a16:creationId xmlns:a16="http://schemas.microsoft.com/office/drawing/2014/main" id="{D453F468-B7C3-49BA-B5F2-45FF1698DA3B}"/>
              </a:ext>
            </a:extLst>
          </p:cNvPr>
          <p:cNvSpPr>
            <a:spLocks noGrp="1"/>
          </p:cNvSpPr>
          <p:nvPr>
            <p:ph idx="1"/>
          </p:nvPr>
        </p:nvSpPr>
        <p:spPr/>
        <p:txBody>
          <a:bodyPr/>
          <a:lstStyle/>
          <a:p>
            <a:r>
              <a:rPr lang="en-US" dirty="0"/>
              <a:t>Time and effort students devote to activities shown in research to promote desired educational outcomes (</a:t>
            </a:r>
            <a:r>
              <a:rPr lang="en-US" dirty="0" err="1"/>
              <a:t>Kuh</a:t>
            </a:r>
            <a:r>
              <a:rPr lang="en-US" dirty="0"/>
              <a:t>, 2001, 2009)</a:t>
            </a:r>
          </a:p>
          <a:p>
            <a:r>
              <a:rPr lang="en-US" dirty="0"/>
              <a:t>Includes two key components:</a:t>
            </a:r>
          </a:p>
          <a:p>
            <a:pPr lvl="1"/>
            <a:r>
              <a:rPr lang="en-US" dirty="0"/>
              <a:t>Time and efforts devoted to effective educational practices</a:t>
            </a:r>
          </a:p>
          <a:p>
            <a:pPr lvl="1"/>
            <a:r>
              <a:rPr lang="en-US" dirty="0"/>
              <a:t>Institutional resources and support to provide effective educational practices</a:t>
            </a:r>
          </a:p>
          <a:p>
            <a:pPr lvl="1"/>
            <a:endParaRPr lang="en-US" dirty="0"/>
          </a:p>
          <a:p>
            <a:pPr lvl="1">
              <a:buFont typeface="Wingdings" panose="05000000000000000000" pitchFamily="2" charset="2"/>
              <a:buChar char="ü"/>
            </a:pPr>
            <a:r>
              <a:rPr lang="en-US" dirty="0"/>
              <a:t> The second component represents an area where student life professionals can be particularly influential</a:t>
            </a:r>
          </a:p>
        </p:txBody>
      </p:sp>
    </p:spTree>
    <p:extLst>
      <p:ext uri="{BB962C8B-B14F-4D97-AF65-F5344CB8AC3E}">
        <p14:creationId xmlns:p14="http://schemas.microsoft.com/office/powerpoint/2010/main" val="871552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F810E-FC17-4FA1-88AD-AC76F838312F}"/>
              </a:ext>
            </a:extLst>
          </p:cNvPr>
          <p:cNvSpPr>
            <a:spLocks noGrp="1"/>
          </p:cNvSpPr>
          <p:nvPr>
            <p:ph type="title"/>
          </p:nvPr>
        </p:nvSpPr>
        <p:spPr>
          <a:xfrm>
            <a:off x="1295400" y="114300"/>
            <a:ext cx="9601200" cy="1485900"/>
          </a:xfrm>
        </p:spPr>
        <p:txBody>
          <a:bodyPr/>
          <a:lstStyle/>
          <a:p>
            <a:r>
              <a:rPr lang="en-US" dirty="0"/>
              <a:t>What is NSSE- </a:t>
            </a:r>
            <a:br>
              <a:rPr lang="en-US" dirty="0"/>
            </a:br>
            <a:r>
              <a:rPr lang="en-US" dirty="0"/>
              <a:t>	</a:t>
            </a:r>
            <a:r>
              <a:rPr lang="en-US" sz="3200" dirty="0"/>
              <a:t>National Survey of Student Engagement </a:t>
            </a:r>
          </a:p>
        </p:txBody>
      </p:sp>
      <p:sp>
        <p:nvSpPr>
          <p:cNvPr id="3" name="Content Placeholder 2">
            <a:extLst>
              <a:ext uri="{FF2B5EF4-FFF2-40B4-BE49-F238E27FC236}">
                <a16:creationId xmlns:a16="http://schemas.microsoft.com/office/drawing/2014/main" id="{7D7961C4-A4F9-41CF-9706-04E29964FE6E}"/>
              </a:ext>
            </a:extLst>
          </p:cNvPr>
          <p:cNvSpPr>
            <a:spLocks noGrp="1"/>
          </p:cNvSpPr>
          <p:nvPr>
            <p:ph idx="1"/>
          </p:nvPr>
        </p:nvSpPr>
        <p:spPr>
          <a:xfrm>
            <a:off x="1371600" y="1816100"/>
            <a:ext cx="9601200" cy="4597400"/>
          </a:xfrm>
        </p:spPr>
        <p:txBody>
          <a:bodyPr>
            <a:normAutofit/>
          </a:bodyPr>
          <a:lstStyle/>
          <a:p>
            <a:r>
              <a:rPr lang="en-US" sz="2400" dirty="0"/>
              <a:t>NSSE annually </a:t>
            </a:r>
            <a:r>
              <a:rPr lang="en-US" sz="2400" u="sng" dirty="0"/>
              <a:t>collects information </a:t>
            </a:r>
            <a:r>
              <a:rPr lang="en-US" sz="2400" dirty="0"/>
              <a:t>at hundreds of </a:t>
            </a:r>
            <a:r>
              <a:rPr lang="en-US" sz="2400" u="sng" dirty="0"/>
              <a:t>four-year colleges </a:t>
            </a:r>
            <a:r>
              <a:rPr lang="en-US" sz="2400" dirty="0"/>
              <a:t>and universities </a:t>
            </a:r>
            <a:r>
              <a:rPr lang="en-US" sz="2400" u="sng" dirty="0"/>
              <a:t>about student participation in activities and programs</a:t>
            </a:r>
            <a:r>
              <a:rPr lang="en-US" sz="2400" dirty="0"/>
              <a:t> that promote their learning and personal development. </a:t>
            </a:r>
          </a:p>
          <a:p>
            <a:r>
              <a:rPr lang="en-US" sz="2400" dirty="0"/>
              <a:t>NSSE surveys first-year and senior students to assess their levels of engagement and related information about their experience at your institution.</a:t>
            </a:r>
          </a:p>
          <a:p>
            <a:r>
              <a:rPr lang="en-US" sz="2400" dirty="0"/>
              <a:t>The results provide an estimate of how undergraduates spend their time.</a:t>
            </a:r>
          </a:p>
          <a:p>
            <a:r>
              <a:rPr lang="en-US" sz="2400" dirty="0"/>
              <a:t>Institutions use their data to identify aspects of the undergraduate experience that </a:t>
            </a:r>
            <a:r>
              <a:rPr lang="en-US" sz="2400" u="sng" dirty="0"/>
              <a:t>can be improved through changes in policy and practice</a:t>
            </a:r>
            <a:r>
              <a:rPr lang="en-US" sz="2400" dirty="0"/>
              <a:t>.</a:t>
            </a:r>
          </a:p>
          <a:p>
            <a:endParaRPr lang="en-US" dirty="0"/>
          </a:p>
        </p:txBody>
      </p:sp>
    </p:spTree>
    <p:extLst>
      <p:ext uri="{BB962C8B-B14F-4D97-AF65-F5344CB8AC3E}">
        <p14:creationId xmlns:p14="http://schemas.microsoft.com/office/powerpoint/2010/main" val="1793839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FF4C-8CF3-4A71-A477-0949B1F8E5AB}"/>
              </a:ext>
            </a:extLst>
          </p:cNvPr>
          <p:cNvSpPr>
            <a:spLocks noGrp="1"/>
          </p:cNvSpPr>
          <p:nvPr>
            <p:ph type="title"/>
          </p:nvPr>
        </p:nvSpPr>
        <p:spPr>
          <a:xfrm>
            <a:off x="1371600" y="685800"/>
            <a:ext cx="9601200" cy="889000"/>
          </a:xfrm>
        </p:spPr>
        <p:txBody>
          <a:bodyPr/>
          <a:lstStyle/>
          <a:p>
            <a:r>
              <a:rPr lang="en-US" dirty="0"/>
              <a:t>Student Life can have an impact!</a:t>
            </a:r>
          </a:p>
        </p:txBody>
      </p:sp>
      <p:sp>
        <p:nvSpPr>
          <p:cNvPr id="3" name="Content Placeholder 2">
            <a:extLst>
              <a:ext uri="{FF2B5EF4-FFF2-40B4-BE49-F238E27FC236}">
                <a16:creationId xmlns:a16="http://schemas.microsoft.com/office/drawing/2014/main" id="{DA5C45FB-EF56-4137-839A-C8518BA7786D}"/>
              </a:ext>
            </a:extLst>
          </p:cNvPr>
          <p:cNvSpPr>
            <a:spLocks noGrp="1"/>
          </p:cNvSpPr>
          <p:nvPr>
            <p:ph idx="1"/>
          </p:nvPr>
        </p:nvSpPr>
        <p:spPr>
          <a:xfrm>
            <a:off x="1371600" y="1574800"/>
            <a:ext cx="9601200" cy="4292600"/>
          </a:xfrm>
        </p:spPr>
        <p:txBody>
          <a:bodyPr>
            <a:normAutofit/>
          </a:bodyPr>
          <a:lstStyle/>
          <a:p>
            <a:r>
              <a:rPr lang="en-US" dirty="0"/>
              <a:t>At high-performing colleges and universities, student affairs (life) staff collaborate with others to periodically collect and review data about the effectiveness of policies and practices…</a:t>
            </a:r>
          </a:p>
          <a:p>
            <a:pPr marL="0" indent="0">
              <a:buNone/>
            </a:pPr>
            <a:r>
              <a:rPr lang="en-US" dirty="0"/>
              <a:t>            (</a:t>
            </a:r>
            <a:r>
              <a:rPr lang="en-US" dirty="0" err="1"/>
              <a:t>Kuh</a:t>
            </a:r>
            <a:r>
              <a:rPr lang="en-US" dirty="0"/>
              <a:t>, Kinzie, Schuh, Whitt &amp; Associates, 2010)</a:t>
            </a:r>
          </a:p>
          <a:p>
            <a:pPr marL="0" indent="0">
              <a:buNone/>
            </a:pPr>
            <a:endParaRPr lang="en-US" dirty="0"/>
          </a:p>
          <a:p>
            <a:r>
              <a:rPr lang="en-US" dirty="0"/>
              <a:t>SL supports/or can support each area of HIPs and EIs</a:t>
            </a:r>
          </a:p>
          <a:p>
            <a:r>
              <a:rPr lang="en-US" dirty="0"/>
              <a:t>NSSE results provide indicators of educational quality – what matters to student success</a:t>
            </a:r>
          </a:p>
          <a:p>
            <a:r>
              <a:rPr lang="en-US" dirty="0"/>
              <a:t>View student engagement results as an opportunity to collaborate with other units to address campus concerns</a:t>
            </a:r>
          </a:p>
        </p:txBody>
      </p:sp>
    </p:spTree>
    <p:extLst>
      <p:ext uri="{BB962C8B-B14F-4D97-AF65-F5344CB8AC3E}">
        <p14:creationId xmlns:p14="http://schemas.microsoft.com/office/powerpoint/2010/main" val="7532437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828800" y="228600"/>
            <a:ext cx="8839200" cy="990600"/>
          </a:xfrm>
        </p:spPr>
        <p:txBody>
          <a:bodyPr>
            <a:normAutofit fontScale="90000"/>
          </a:bodyPr>
          <a:lstStyle/>
          <a:p>
            <a:r>
              <a:rPr lang="en-US" altLang="en-US" dirty="0"/>
              <a:t>Example of Data Use: </a:t>
            </a:r>
            <a:br>
              <a:rPr lang="en-US" altLang="en-US" dirty="0"/>
            </a:br>
            <a:r>
              <a:rPr lang="en-US" altLang="en-US" dirty="0"/>
              <a:t>Supportive Environment and Retention</a:t>
            </a:r>
          </a:p>
        </p:txBody>
      </p:sp>
      <p:sp>
        <p:nvSpPr>
          <p:cNvPr id="121859" name="Rectangle 3"/>
          <p:cNvSpPr>
            <a:spLocks noGrp="1" noChangeArrowheads="1"/>
          </p:cNvSpPr>
          <p:nvPr>
            <p:ph sz="half" idx="1"/>
          </p:nvPr>
        </p:nvSpPr>
        <p:spPr>
          <a:xfrm>
            <a:off x="1752600" y="1524000"/>
            <a:ext cx="8458200" cy="5181600"/>
          </a:xfrm>
        </p:spPr>
        <p:txBody>
          <a:bodyPr/>
          <a:lstStyle/>
          <a:p>
            <a:r>
              <a:rPr lang="en-US" altLang="en-US" dirty="0"/>
              <a:t>CALIFORNIA STATE UNIVERSITY, SAN BERNADINO</a:t>
            </a:r>
          </a:p>
          <a:p>
            <a:r>
              <a:rPr lang="en-US" altLang="en-US" dirty="0"/>
              <a:t>Finding: </a:t>
            </a:r>
          </a:p>
          <a:p>
            <a:pPr lvl="1"/>
            <a:r>
              <a:rPr lang="en-US" altLang="en-US" dirty="0"/>
              <a:t>Campus living environment affects graduation and retention rates, as do student characteristics.</a:t>
            </a:r>
          </a:p>
          <a:p>
            <a:r>
              <a:rPr lang="en-US" altLang="en-US" dirty="0"/>
              <a:t>Action: </a:t>
            </a:r>
          </a:p>
          <a:p>
            <a:pPr lvl="1"/>
            <a:r>
              <a:rPr lang="en-US" altLang="en-US" dirty="0"/>
              <a:t>NSSE data used </a:t>
            </a:r>
            <a:r>
              <a:rPr lang="en-US" dirty="0"/>
              <a:t>to determine </a:t>
            </a:r>
            <a:br>
              <a:rPr lang="en-US" dirty="0"/>
            </a:br>
            <a:r>
              <a:rPr lang="en-US" dirty="0"/>
              <a:t>which campus housing practices</a:t>
            </a:r>
            <a:br>
              <a:rPr lang="en-US" dirty="0"/>
            </a:br>
            <a:r>
              <a:rPr lang="en-US" dirty="0"/>
              <a:t>have the most impact on student</a:t>
            </a:r>
            <a:br>
              <a:rPr lang="en-US" dirty="0"/>
            </a:br>
            <a:r>
              <a:rPr lang="en-US" dirty="0"/>
              <a:t>learning and success. NSSE also </a:t>
            </a:r>
            <a:br>
              <a:rPr lang="en-US" dirty="0"/>
            </a:br>
            <a:r>
              <a:rPr lang="en-US" dirty="0"/>
              <a:t>gives insight into populations of </a:t>
            </a:r>
            <a:br>
              <a:rPr lang="en-US" dirty="0"/>
            </a:br>
            <a:r>
              <a:rPr lang="en-US" dirty="0"/>
              <a:t>students who face unique </a:t>
            </a:r>
            <a:br>
              <a:rPr lang="en-US" dirty="0"/>
            </a:br>
            <a:r>
              <a:rPr lang="en-US" dirty="0"/>
              <a:t>challenges that other surveys </a:t>
            </a:r>
            <a:br>
              <a:rPr lang="en-US" dirty="0"/>
            </a:br>
            <a:r>
              <a:rPr lang="en-US" dirty="0"/>
              <a:t>may not capture. </a:t>
            </a:r>
            <a:endParaRPr lang="en-US" altLang="en-US" dirty="0"/>
          </a:p>
        </p:txBody>
      </p:sp>
      <p:pic>
        <p:nvPicPr>
          <p:cNvPr id="9" name="Picture 5" descr="\\soenetapp1\Groups\CPR\NSSE\Web_site_redesign2009\Photos_New_Web_Site2010\Photographs\NSSE IMAGES IR\SweetBriar_students.3.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733800"/>
            <a:ext cx="3529986" cy="2438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097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1397000" y="0"/>
            <a:ext cx="9601200" cy="1485900"/>
          </a:xfrm>
        </p:spPr>
        <p:txBody>
          <a:bodyPr/>
          <a:lstStyle/>
          <a:p>
            <a:r>
              <a:rPr lang="en-US" altLang="en-US" dirty="0"/>
              <a:t>Example of Data Use: </a:t>
            </a:r>
            <a:br>
              <a:rPr lang="en-US" altLang="en-US" dirty="0"/>
            </a:br>
            <a:r>
              <a:rPr lang="en-US" altLang="en-US" dirty="0"/>
              <a:t>Foster Collaboration and Focus</a:t>
            </a:r>
          </a:p>
        </p:txBody>
      </p:sp>
      <p:sp>
        <p:nvSpPr>
          <p:cNvPr id="123907" name="Rectangle 3"/>
          <p:cNvSpPr>
            <a:spLocks noGrp="1" noChangeArrowheads="1"/>
          </p:cNvSpPr>
          <p:nvPr>
            <p:ph sz="half" idx="1"/>
          </p:nvPr>
        </p:nvSpPr>
        <p:spPr>
          <a:xfrm>
            <a:off x="1752600" y="1524000"/>
            <a:ext cx="5105400" cy="5181600"/>
          </a:xfrm>
        </p:spPr>
        <p:txBody>
          <a:bodyPr/>
          <a:lstStyle/>
          <a:p>
            <a:r>
              <a:rPr lang="en-US" altLang="en-US" dirty="0"/>
              <a:t>BIOLA UNIVERSITY</a:t>
            </a:r>
          </a:p>
          <a:p>
            <a:r>
              <a:rPr lang="en-US" altLang="en-US" dirty="0"/>
              <a:t>Finding: </a:t>
            </a:r>
          </a:p>
          <a:p>
            <a:pPr lvl="1"/>
            <a:r>
              <a:rPr lang="en-US" altLang="en-US" dirty="0"/>
              <a:t>Early results showed lower NSSE scores on an Engagement Indicator than desired.</a:t>
            </a:r>
          </a:p>
          <a:p>
            <a:r>
              <a:rPr lang="en-US" altLang="en-US" dirty="0"/>
              <a:t>Action: </a:t>
            </a:r>
          </a:p>
          <a:p>
            <a:pPr lvl="1"/>
            <a:r>
              <a:rPr lang="en-US" altLang="en-US" dirty="0"/>
              <a:t>Additional analyses were conducted and results disaggregated by student characteristics. Institution offered additional training on classroom behaviors.</a:t>
            </a:r>
          </a:p>
        </p:txBody>
      </p:sp>
      <p:pic>
        <p:nvPicPr>
          <p:cNvPr id="9" name="Picture 5" descr="\\soenetapp1\Groups\CPR\NSSE\Web_site_redesign2009\Photos_New_Web_Site2010\Photographs\NSSE IMAGES IR\UTampa.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7162801" y="2057400"/>
            <a:ext cx="3092335" cy="2926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686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49300" y="0"/>
            <a:ext cx="11442700" cy="1485900"/>
          </a:xfrm>
        </p:spPr>
        <p:txBody>
          <a:bodyPr>
            <a:normAutofit/>
          </a:bodyPr>
          <a:lstStyle/>
          <a:p>
            <a:r>
              <a:rPr lang="en-US" altLang="en-US" dirty="0"/>
              <a:t>Example of Data Use: </a:t>
            </a:r>
            <a:br>
              <a:rPr lang="en-US" altLang="en-US" dirty="0"/>
            </a:br>
            <a:r>
              <a:rPr lang="en-US" altLang="en-US" dirty="0"/>
              <a:t>Engaging Support Units</a:t>
            </a:r>
          </a:p>
        </p:txBody>
      </p:sp>
      <p:sp>
        <p:nvSpPr>
          <p:cNvPr id="123907" name="Rectangle 3"/>
          <p:cNvSpPr>
            <a:spLocks noGrp="1" noChangeArrowheads="1"/>
          </p:cNvSpPr>
          <p:nvPr>
            <p:ph sz="half" idx="1"/>
          </p:nvPr>
        </p:nvSpPr>
        <p:spPr>
          <a:xfrm>
            <a:off x="1752600" y="1524000"/>
            <a:ext cx="5105400" cy="5181600"/>
          </a:xfrm>
        </p:spPr>
        <p:txBody>
          <a:bodyPr/>
          <a:lstStyle/>
          <a:p>
            <a:r>
              <a:rPr lang="en-US" altLang="en-US" dirty="0"/>
              <a:t>California State University</a:t>
            </a:r>
          </a:p>
          <a:p>
            <a:r>
              <a:rPr lang="en-US" altLang="en-US" dirty="0"/>
              <a:t>Finding: </a:t>
            </a:r>
          </a:p>
          <a:p>
            <a:pPr lvl="1"/>
            <a:r>
              <a:rPr lang="en-US" altLang="en-US" dirty="0"/>
              <a:t>Learn that students spend more hours working for pay than do students at similar institutions.  </a:t>
            </a:r>
          </a:p>
          <a:p>
            <a:r>
              <a:rPr lang="en-US" altLang="en-US" dirty="0"/>
              <a:t>Action: </a:t>
            </a:r>
          </a:p>
          <a:p>
            <a:pPr lvl="1"/>
            <a:r>
              <a:rPr lang="en-US" altLang="en-US" dirty="0"/>
              <a:t>Guide campus conversations on how to best support these students.</a:t>
            </a:r>
          </a:p>
        </p:txBody>
      </p:sp>
      <p:pic>
        <p:nvPicPr>
          <p:cNvPr id="4" name="Content Placeholder 3">
            <a:extLst>
              <a:ext uri="{FF2B5EF4-FFF2-40B4-BE49-F238E27FC236}">
                <a16:creationId xmlns:a16="http://schemas.microsoft.com/office/drawing/2014/main" id="{9A77204C-3E35-455C-8889-1394D31B860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51894" y="1639622"/>
            <a:ext cx="4448175" cy="2969156"/>
          </a:xfrm>
        </p:spPr>
      </p:pic>
    </p:spTree>
    <p:extLst>
      <p:ext uri="{BB962C8B-B14F-4D97-AF65-F5344CB8AC3E}">
        <p14:creationId xmlns:p14="http://schemas.microsoft.com/office/powerpoint/2010/main" val="3335387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749300" y="0"/>
            <a:ext cx="11442700" cy="1485900"/>
          </a:xfrm>
        </p:spPr>
        <p:txBody>
          <a:bodyPr>
            <a:normAutofit/>
          </a:bodyPr>
          <a:lstStyle/>
          <a:p>
            <a:r>
              <a:rPr lang="en-US" altLang="en-US" dirty="0"/>
              <a:t>Example of Data Use: </a:t>
            </a:r>
            <a:br>
              <a:rPr lang="en-US" altLang="en-US" dirty="0"/>
            </a:br>
            <a:r>
              <a:rPr lang="en-US" altLang="en-US" dirty="0"/>
              <a:t>Enhance Diversity Initiatives</a:t>
            </a:r>
          </a:p>
        </p:txBody>
      </p:sp>
      <p:sp>
        <p:nvSpPr>
          <p:cNvPr id="123907" name="Rectangle 3"/>
          <p:cNvSpPr>
            <a:spLocks noGrp="1" noChangeArrowheads="1"/>
          </p:cNvSpPr>
          <p:nvPr>
            <p:ph sz="half" idx="1"/>
          </p:nvPr>
        </p:nvSpPr>
        <p:spPr>
          <a:xfrm>
            <a:off x="1752600" y="1524000"/>
            <a:ext cx="5105400" cy="5181600"/>
          </a:xfrm>
        </p:spPr>
        <p:txBody>
          <a:bodyPr/>
          <a:lstStyle/>
          <a:p>
            <a:r>
              <a:rPr lang="en-US" altLang="en-US" dirty="0"/>
              <a:t>Bucknell University</a:t>
            </a:r>
          </a:p>
          <a:p>
            <a:r>
              <a:rPr lang="en-US" altLang="en-US" dirty="0"/>
              <a:t>Finding: </a:t>
            </a:r>
          </a:p>
          <a:p>
            <a:pPr lvl="1"/>
            <a:r>
              <a:rPr lang="en-US" altLang="en-US" dirty="0"/>
              <a:t>Looked at responses by racial and ethnic group and compared HIPs and EIs.  </a:t>
            </a:r>
          </a:p>
          <a:p>
            <a:r>
              <a:rPr lang="en-US" altLang="en-US" dirty="0"/>
              <a:t>Action: </a:t>
            </a:r>
          </a:p>
          <a:p>
            <a:pPr lvl="1"/>
            <a:r>
              <a:rPr lang="en-US" altLang="en-US" dirty="0"/>
              <a:t>Made significant changes to both Orientation Assistants and Resident Advisors to include new topics and offices focused on diversity and inclusion.</a:t>
            </a:r>
          </a:p>
        </p:txBody>
      </p:sp>
      <p:pic>
        <p:nvPicPr>
          <p:cNvPr id="4" name="Content Placeholder 3">
            <a:extLst>
              <a:ext uri="{FF2B5EF4-FFF2-40B4-BE49-F238E27FC236}">
                <a16:creationId xmlns:a16="http://schemas.microsoft.com/office/drawing/2014/main" id="{9D5CD529-240F-4FC0-802E-77A25AE30A9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73982" y="2274335"/>
            <a:ext cx="4448175" cy="1934956"/>
          </a:xfrm>
        </p:spPr>
      </p:pic>
    </p:spTree>
    <p:extLst>
      <p:ext uri="{BB962C8B-B14F-4D97-AF65-F5344CB8AC3E}">
        <p14:creationId xmlns:p14="http://schemas.microsoft.com/office/powerpoint/2010/main" val="40622475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D18C5-A64F-4BA0-A927-5BDA46B4E67D}"/>
              </a:ext>
            </a:extLst>
          </p:cNvPr>
          <p:cNvSpPr>
            <a:spLocks noGrp="1"/>
          </p:cNvSpPr>
          <p:nvPr>
            <p:ph type="title"/>
          </p:nvPr>
        </p:nvSpPr>
        <p:spPr>
          <a:xfrm>
            <a:off x="1371600" y="685800"/>
            <a:ext cx="9601200" cy="825500"/>
          </a:xfrm>
        </p:spPr>
        <p:txBody>
          <a:bodyPr/>
          <a:lstStyle/>
          <a:p>
            <a:r>
              <a:rPr lang="en-US" dirty="0"/>
              <a:t>Questions of interest at WVU</a:t>
            </a:r>
          </a:p>
        </p:txBody>
      </p:sp>
      <p:sp>
        <p:nvSpPr>
          <p:cNvPr id="3" name="Content Placeholder 2">
            <a:extLst>
              <a:ext uri="{FF2B5EF4-FFF2-40B4-BE49-F238E27FC236}">
                <a16:creationId xmlns:a16="http://schemas.microsoft.com/office/drawing/2014/main" id="{97B8D93B-8778-4B30-98CD-FC4F68FB2ECC}"/>
              </a:ext>
            </a:extLst>
          </p:cNvPr>
          <p:cNvSpPr>
            <a:spLocks noGrp="1"/>
          </p:cNvSpPr>
          <p:nvPr>
            <p:ph idx="1"/>
          </p:nvPr>
        </p:nvSpPr>
        <p:spPr>
          <a:xfrm>
            <a:off x="1371600" y="1511300"/>
            <a:ext cx="9601200" cy="3581400"/>
          </a:xfrm>
        </p:spPr>
        <p:txBody>
          <a:bodyPr>
            <a:noAutofit/>
          </a:bodyPr>
          <a:lstStyle/>
          <a:p>
            <a:r>
              <a:rPr lang="en-US" sz="2400" dirty="0"/>
              <a:t>Are we meeting our expectations for a supportive campus environment?</a:t>
            </a:r>
          </a:p>
          <a:p>
            <a:r>
              <a:rPr lang="en-US" sz="2400" dirty="0"/>
              <a:t>How frequently do our students interact with faculty outside of the classroom?  Dos this match out claims?</a:t>
            </a:r>
          </a:p>
          <a:p>
            <a:r>
              <a:rPr lang="en-US" sz="2400" dirty="0"/>
              <a:t>Are first-year students who withdraw from the institution different in terms of engagement than students who are retained?</a:t>
            </a:r>
          </a:p>
          <a:p>
            <a:r>
              <a:rPr lang="en-US" sz="2400" dirty="0"/>
              <a:t>What impact does our learning communities have on participants?  By demographics?</a:t>
            </a:r>
          </a:p>
          <a:p>
            <a:r>
              <a:rPr lang="en-US" sz="2400" dirty="0"/>
              <a:t>To what extent are seniors experiencing an enriched education  - do we pull programming through to senior year or focus predominately on first year?</a:t>
            </a:r>
          </a:p>
        </p:txBody>
      </p:sp>
    </p:spTree>
    <p:extLst>
      <p:ext uri="{BB962C8B-B14F-4D97-AF65-F5344CB8AC3E}">
        <p14:creationId xmlns:p14="http://schemas.microsoft.com/office/powerpoint/2010/main" val="121682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8C89EA62-F38E-4285-A105-C5E1BD36009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20" name="Freeform 6">
              <a:extLst>
                <a:ext uri="{FF2B5EF4-FFF2-40B4-BE49-F238E27FC236}">
                  <a16:creationId xmlns:a16="http://schemas.microsoft.com/office/drawing/2014/main" id="{2CF6E46A-CCCD-4728-B011-E147B23629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21" name="Freeform 6">
              <a:extLst>
                <a:ext uri="{FF2B5EF4-FFF2-40B4-BE49-F238E27FC236}">
                  <a16:creationId xmlns:a16="http://schemas.microsoft.com/office/drawing/2014/main" id="{2E2C684B-30C9-4689-A529-EBF1B8ADB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3" name="Rectangle 22">
            <a:extLst>
              <a:ext uri="{FF2B5EF4-FFF2-40B4-BE49-F238E27FC236}">
                <a16:creationId xmlns:a16="http://schemas.microsoft.com/office/drawing/2014/main" id="{5ABA7F3F-D56F-4C06-84AC-03FC83B064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68FE6B-CB7A-42D9-9690-487E3B8F4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27851"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800C4A-F92C-4B81-B99F-AF0D83CC91D4}"/>
              </a:ext>
            </a:extLst>
          </p:cNvPr>
          <p:cNvSpPr>
            <a:spLocks noGrp="1"/>
          </p:cNvSpPr>
          <p:nvPr>
            <p:ph type="title"/>
          </p:nvPr>
        </p:nvSpPr>
        <p:spPr>
          <a:xfrm>
            <a:off x="1196164" y="1188717"/>
            <a:ext cx="5559478" cy="4480563"/>
          </a:xfrm>
        </p:spPr>
        <p:txBody>
          <a:bodyPr vert="horz" lIns="91440" tIns="45720" rIns="91440" bIns="45720" rtlCol="0" anchor="ctr">
            <a:normAutofit/>
          </a:bodyPr>
          <a:lstStyle/>
          <a:p>
            <a:r>
              <a:rPr lang="en-US" sz="4600" cap="all">
                <a:solidFill>
                  <a:srgbClr val="FFFFFF"/>
                </a:solidFill>
              </a:rPr>
              <a:t>If you would like to log in and view all the data, please email me and I will set up your account.</a:t>
            </a:r>
          </a:p>
        </p:txBody>
      </p:sp>
      <p:sp>
        <p:nvSpPr>
          <p:cNvPr id="27" name="Freeform 6">
            <a:extLst>
              <a:ext uri="{FF2B5EF4-FFF2-40B4-BE49-F238E27FC236}">
                <a16:creationId xmlns:a16="http://schemas.microsoft.com/office/drawing/2014/main" id="{2BCE8A39-72D0-46ED-AB46-91B68881D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1">
              <a:lumMod val="75000"/>
              <a:lumOff val="25000"/>
            </a:schemeClr>
          </a:solidFill>
          <a:ln w="0">
            <a:noFill/>
            <a:prstDash val="solid"/>
            <a:round/>
            <a:headEnd/>
            <a:tailEnd/>
          </a:ln>
        </p:spPr>
      </p:sp>
      <p:sp>
        <p:nvSpPr>
          <p:cNvPr id="3" name="Content Placeholder 2">
            <a:extLst>
              <a:ext uri="{FF2B5EF4-FFF2-40B4-BE49-F238E27FC236}">
                <a16:creationId xmlns:a16="http://schemas.microsoft.com/office/drawing/2014/main" id="{78421F25-E847-4D1C-92BD-91DF135C3305}"/>
              </a:ext>
            </a:extLst>
          </p:cNvPr>
          <p:cNvSpPr>
            <a:spLocks noGrp="1"/>
          </p:cNvSpPr>
          <p:nvPr>
            <p:ph idx="1"/>
          </p:nvPr>
        </p:nvSpPr>
        <p:spPr>
          <a:xfrm>
            <a:off x="8509379" y="1188717"/>
            <a:ext cx="2808979" cy="4480563"/>
          </a:xfrm>
        </p:spPr>
        <p:txBody>
          <a:bodyPr vert="horz" lIns="91440" tIns="45720" rIns="91440" bIns="45720" rtlCol="0" anchor="ctr">
            <a:normAutofit/>
          </a:bodyPr>
          <a:lstStyle/>
          <a:p>
            <a:pPr marL="0" indent="0">
              <a:lnSpc>
                <a:spcPct val="112000"/>
              </a:lnSpc>
              <a:spcBef>
                <a:spcPts val="0"/>
              </a:spcBef>
              <a:spcAft>
                <a:spcPts val="600"/>
              </a:spcAft>
              <a:buNone/>
            </a:pPr>
            <a:r>
              <a:rPr lang="en-US" sz="2300"/>
              <a:t>Thank you</a:t>
            </a:r>
          </a:p>
        </p:txBody>
      </p:sp>
      <p:sp>
        <p:nvSpPr>
          <p:cNvPr id="29" name="Freeform: Shape 28">
            <a:extLst>
              <a:ext uri="{FF2B5EF4-FFF2-40B4-BE49-F238E27FC236}">
                <a16:creationId xmlns:a16="http://schemas.microsoft.com/office/drawing/2014/main" id="{5B4F2F95-506B-4220-A118-B96AF1300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147112" y="4501036"/>
            <a:ext cx="1683805" cy="1723705"/>
          </a:xfrm>
          <a:custGeom>
            <a:avLst/>
            <a:gdLst>
              <a:gd name="connsiteX0" fmla="*/ 1399384 w 1683805"/>
              <a:gd name="connsiteY0" fmla="*/ 0 h 1723705"/>
              <a:gd name="connsiteX1" fmla="*/ 1683805 w 1683805"/>
              <a:gd name="connsiteY1" fmla="*/ 0 h 1723705"/>
              <a:gd name="connsiteX2" fmla="*/ 1683805 w 1683805"/>
              <a:gd name="connsiteY2" fmla="*/ 1723705 h 1723705"/>
              <a:gd name="connsiteX3" fmla="*/ 0 w 1683805"/>
              <a:gd name="connsiteY3" fmla="*/ 1723705 h 1723705"/>
              <a:gd name="connsiteX4" fmla="*/ 0 w 1683805"/>
              <a:gd name="connsiteY4" fmla="*/ 1402480 h 1723705"/>
              <a:gd name="connsiteX5" fmla="*/ 1399384 w 1683805"/>
              <a:gd name="connsiteY5" fmla="*/ 1403247 h 172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3805" h="1723705">
                <a:moveTo>
                  <a:pt x="1399384" y="0"/>
                </a:moveTo>
                <a:lnTo>
                  <a:pt x="1683805" y="0"/>
                </a:lnTo>
                <a:lnTo>
                  <a:pt x="1683805" y="1723705"/>
                </a:lnTo>
                <a:lnTo>
                  <a:pt x="0" y="1723705"/>
                </a:lnTo>
                <a:lnTo>
                  <a:pt x="0" y="1402480"/>
                </a:lnTo>
                <a:lnTo>
                  <a:pt x="1399384" y="1403247"/>
                </a:lnTo>
                <a:close/>
              </a:path>
            </a:pathLst>
          </a:custGeom>
          <a:solidFill>
            <a:schemeClr val="tx1">
              <a:lumMod val="50000"/>
              <a:lumOff val="50000"/>
            </a:schemeClr>
          </a:solidFill>
          <a:ln w="0">
            <a:noFill/>
            <a:prstDash val="solid"/>
            <a:round/>
            <a:headEnd/>
            <a:tailEnd/>
          </a:ln>
        </p:spPr>
      </p:sp>
    </p:spTree>
    <p:extLst>
      <p:ext uri="{BB962C8B-B14F-4D97-AF65-F5344CB8AC3E}">
        <p14:creationId xmlns:p14="http://schemas.microsoft.com/office/powerpoint/2010/main" val="387607864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53962E-C5B4-42F7-86A2-A1C237F4A063}"/>
              </a:ext>
            </a:extLst>
          </p:cNvPr>
          <p:cNvSpPr>
            <a:spLocks noGrp="1"/>
          </p:cNvSpPr>
          <p:nvPr>
            <p:ph type="title"/>
          </p:nvPr>
        </p:nvSpPr>
        <p:spPr>
          <a:xfrm>
            <a:off x="784743" y="685800"/>
            <a:ext cx="5793475" cy="1485900"/>
          </a:xfrm>
        </p:spPr>
        <p:txBody>
          <a:bodyPr>
            <a:normAutofit/>
          </a:bodyPr>
          <a:lstStyle/>
          <a:p>
            <a:r>
              <a:rPr lang="en-US" dirty="0"/>
              <a:t>Goals of NSSE Project</a:t>
            </a:r>
          </a:p>
        </p:txBody>
      </p:sp>
      <p:sp>
        <p:nvSpPr>
          <p:cNvPr id="3" name="Content Placeholder 2">
            <a:extLst>
              <a:ext uri="{FF2B5EF4-FFF2-40B4-BE49-F238E27FC236}">
                <a16:creationId xmlns:a16="http://schemas.microsoft.com/office/drawing/2014/main" id="{7478EFCD-F18C-449C-81A5-4638317FEDF3}"/>
              </a:ext>
            </a:extLst>
          </p:cNvPr>
          <p:cNvSpPr>
            <a:spLocks noGrp="1"/>
          </p:cNvSpPr>
          <p:nvPr>
            <p:ph idx="1"/>
          </p:nvPr>
        </p:nvSpPr>
        <p:spPr>
          <a:xfrm>
            <a:off x="683143" y="1638300"/>
            <a:ext cx="6085957" cy="4914900"/>
          </a:xfrm>
        </p:spPr>
        <p:txBody>
          <a:bodyPr>
            <a:normAutofit/>
          </a:bodyPr>
          <a:lstStyle/>
          <a:p>
            <a:pPr marL="342900" indent="-342900">
              <a:spcAft>
                <a:spcPts val="3000"/>
              </a:spcAft>
              <a:buClr>
                <a:srgbClr val="7A1A57"/>
              </a:buClr>
              <a:buFont typeface="Wingdings" panose="05000000000000000000" pitchFamily="2" charset="2"/>
              <a:buChar char="Ø"/>
            </a:pPr>
            <a:r>
              <a:rPr lang="en-US" altLang="en-US" sz="2400" dirty="0"/>
              <a:t>Focus conversations on undergraduate quality</a:t>
            </a:r>
          </a:p>
          <a:p>
            <a:pPr marL="342900" indent="-342900">
              <a:spcAft>
                <a:spcPts val="3000"/>
              </a:spcAft>
              <a:buClr>
                <a:srgbClr val="7A1A57"/>
              </a:buClr>
              <a:buFont typeface="Wingdings" panose="05000000000000000000" pitchFamily="2" charset="2"/>
              <a:buChar char="Ø"/>
            </a:pPr>
            <a:r>
              <a:rPr lang="en-US" altLang="en-US" sz="2400" dirty="0"/>
              <a:t>Enhance institutional practice and improvement initiatives</a:t>
            </a:r>
          </a:p>
          <a:p>
            <a:pPr marL="342900" indent="-342900">
              <a:spcAft>
                <a:spcPts val="3000"/>
              </a:spcAft>
              <a:buClr>
                <a:srgbClr val="7A1A57"/>
              </a:buClr>
              <a:buFont typeface="Wingdings" panose="05000000000000000000" pitchFamily="2" charset="2"/>
              <a:buChar char="Ø"/>
            </a:pPr>
            <a:r>
              <a:rPr lang="en-US" altLang="en-US" sz="2400" dirty="0"/>
              <a:t>Foster comparative and consortium activity</a:t>
            </a:r>
          </a:p>
          <a:p>
            <a:pPr marL="342900" indent="-342900">
              <a:spcAft>
                <a:spcPts val="3000"/>
              </a:spcAft>
              <a:buClr>
                <a:srgbClr val="7A1A57"/>
              </a:buClr>
              <a:buFont typeface="Wingdings" panose="05000000000000000000" pitchFamily="2" charset="2"/>
              <a:buChar char="Ø"/>
            </a:pPr>
            <a:r>
              <a:rPr lang="en-US" altLang="en-US" sz="2400" dirty="0"/>
              <a:t>Provide systematic national data on “effective educational practices”</a:t>
            </a:r>
          </a:p>
          <a:p>
            <a:pPr marL="0" indent="0">
              <a:buNone/>
            </a:pPr>
            <a:endParaRPr lang="en-US" sz="1700" dirty="0"/>
          </a:p>
        </p:txBody>
      </p:sp>
      <p:sp>
        <p:nvSpPr>
          <p:cNvPr id="11" name="Rectangle 10">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Content Placeholder 7" descr="\\soenetapp1\Groups\CPR\NSSE\Web_site_redesign2009\Photos_New_Web_Site2010\Photographs\NSSE IMAGES IR\CollegeStBenedict_2.jpg">
            <a:extLst>
              <a:ext uri="{FF2B5EF4-FFF2-40B4-BE49-F238E27FC236}">
                <a16:creationId xmlns:a16="http://schemas.microsoft.com/office/drawing/2014/main" id="{3D0B0898-B5F2-44D0-B398-B0A2732B1AB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5" r="5159"/>
          <a:stretch/>
        </p:blipFill>
        <p:spPr>
          <a:xfrm>
            <a:off x="7612260" y="10"/>
            <a:ext cx="4579739" cy="6857990"/>
          </a:xfrm>
          <a:prstGeom prst="rect">
            <a:avLst/>
          </a:prstGeom>
        </p:spPr>
      </p:pic>
    </p:spTree>
    <p:extLst>
      <p:ext uri="{BB962C8B-B14F-4D97-AF65-F5344CB8AC3E}">
        <p14:creationId xmlns:p14="http://schemas.microsoft.com/office/powerpoint/2010/main" val="208566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E01C-96CC-4F0A-BA9C-E6DBFBF0BA27}"/>
              </a:ext>
            </a:extLst>
          </p:cNvPr>
          <p:cNvSpPr>
            <a:spLocks noGrp="1"/>
          </p:cNvSpPr>
          <p:nvPr>
            <p:ph type="title"/>
          </p:nvPr>
        </p:nvSpPr>
        <p:spPr/>
        <p:txBody>
          <a:bodyPr/>
          <a:lstStyle/>
          <a:p>
            <a:r>
              <a:rPr lang="en-US" dirty="0">
                <a:effectLst/>
              </a:rPr>
              <a:t>What is student engagement?</a:t>
            </a:r>
            <a:br>
              <a:rPr lang="en-US" dirty="0">
                <a:effectLst/>
              </a:rPr>
            </a:br>
            <a:endParaRPr lang="en-US" dirty="0"/>
          </a:p>
        </p:txBody>
      </p:sp>
      <p:sp>
        <p:nvSpPr>
          <p:cNvPr id="3" name="Content Placeholder 2">
            <a:extLst>
              <a:ext uri="{FF2B5EF4-FFF2-40B4-BE49-F238E27FC236}">
                <a16:creationId xmlns:a16="http://schemas.microsoft.com/office/drawing/2014/main" id="{A1AABCB2-8E60-4597-969E-F44192BC95C4}"/>
              </a:ext>
            </a:extLst>
          </p:cNvPr>
          <p:cNvSpPr>
            <a:spLocks noGrp="1"/>
          </p:cNvSpPr>
          <p:nvPr>
            <p:ph idx="1"/>
          </p:nvPr>
        </p:nvSpPr>
        <p:spPr>
          <a:xfrm>
            <a:off x="1219200" y="1536700"/>
            <a:ext cx="10655300" cy="4953000"/>
          </a:xfrm>
        </p:spPr>
        <p:txBody>
          <a:bodyPr/>
          <a:lstStyle/>
          <a:p>
            <a:r>
              <a:rPr lang="en-US" altLang="en-US" sz="2400" dirty="0">
                <a:solidFill>
                  <a:srgbClr val="7A1A57"/>
                </a:solidFill>
              </a:rPr>
              <a:t>What students do – </a:t>
            </a:r>
            <a:br>
              <a:rPr lang="en-US" altLang="en-US" sz="2400" dirty="0">
                <a:solidFill>
                  <a:srgbClr val="7A1A57"/>
                </a:solidFill>
              </a:rPr>
            </a:br>
            <a:r>
              <a:rPr lang="en-US" altLang="en-US" sz="2400" dirty="0"/>
              <a:t>Time and energy devoted to studies and other educationally purposeful activities</a:t>
            </a:r>
          </a:p>
          <a:p>
            <a:endParaRPr lang="en-US" altLang="en-US" sz="2400" dirty="0"/>
          </a:p>
          <a:p>
            <a:r>
              <a:rPr lang="en-US" altLang="en-US" sz="2400" dirty="0">
                <a:solidFill>
                  <a:srgbClr val="7A1A57"/>
                </a:solidFill>
              </a:rPr>
              <a:t>What institutions do – </a:t>
            </a:r>
            <a:br>
              <a:rPr lang="en-US" altLang="en-US" sz="2400" dirty="0"/>
            </a:br>
            <a:r>
              <a:rPr lang="en-US" altLang="en-US" sz="2400" dirty="0"/>
              <a:t>Using resources and effective educational practices to induce students to do the right things</a:t>
            </a:r>
          </a:p>
          <a:p>
            <a:endParaRPr lang="en-US" altLang="en-US" sz="2400" dirty="0"/>
          </a:p>
          <a:p>
            <a:r>
              <a:rPr lang="en-US" altLang="en-US" sz="2400" dirty="0"/>
              <a:t>Educationally effective institutions </a:t>
            </a:r>
            <a:r>
              <a:rPr lang="en-US" altLang="en-US" sz="2400" dirty="0">
                <a:solidFill>
                  <a:srgbClr val="7A1A57"/>
                </a:solidFill>
              </a:rPr>
              <a:t>channel student energy</a:t>
            </a:r>
            <a:r>
              <a:rPr lang="en-US" altLang="en-US" sz="2400" dirty="0"/>
              <a:t> toward the right activities</a:t>
            </a:r>
          </a:p>
          <a:p>
            <a:pPr marL="457200" indent="-457200">
              <a:buAutoNum type="arabicPeriod"/>
            </a:pPr>
            <a:endParaRPr lang="en-US" dirty="0"/>
          </a:p>
        </p:txBody>
      </p:sp>
    </p:spTree>
    <p:extLst>
      <p:ext uri="{BB962C8B-B14F-4D97-AF65-F5344CB8AC3E}">
        <p14:creationId xmlns:p14="http://schemas.microsoft.com/office/powerpoint/2010/main" val="30247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FCEBD-2F29-4C07-973E-7E93930A5B02}"/>
              </a:ext>
            </a:extLst>
          </p:cNvPr>
          <p:cNvSpPr>
            <a:spLocks noGrp="1"/>
          </p:cNvSpPr>
          <p:nvPr>
            <p:ph type="title"/>
          </p:nvPr>
        </p:nvSpPr>
        <p:spPr>
          <a:xfrm>
            <a:off x="1371600" y="38507"/>
            <a:ext cx="9601200" cy="634593"/>
          </a:xfrm>
        </p:spPr>
        <p:txBody>
          <a:bodyPr>
            <a:normAutofit fontScale="90000"/>
          </a:bodyPr>
          <a:lstStyle/>
          <a:p>
            <a:r>
              <a:rPr lang="en-US" altLang="en-US" dirty="0"/>
              <a:t>Supporting Literature</a:t>
            </a:r>
            <a:endParaRPr lang="en-US" dirty="0"/>
          </a:p>
        </p:txBody>
      </p:sp>
      <p:pic>
        <p:nvPicPr>
          <p:cNvPr id="4" name="Picture 4" descr="http://nsse.iub.edu/images/featured_pubs/6028.jpg">
            <a:extLst>
              <a:ext uri="{FF2B5EF4-FFF2-40B4-BE49-F238E27FC236}">
                <a16:creationId xmlns:a16="http://schemas.microsoft.com/office/drawing/2014/main" id="{D1F83CBF-97F2-4081-8E85-25216BC85A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2761" y="1066546"/>
            <a:ext cx="1270000" cy="1930400"/>
          </a:xfrm>
          <a:prstGeom prst="rect">
            <a:avLst/>
          </a:prstGeom>
          <a:noFill/>
          <a:effectLst>
            <a:outerShdw blurRad="292100" dist="139700" dir="2700000" algn="tl"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146C50-724C-4700-B799-AB8E43704995}"/>
              </a:ext>
            </a:extLst>
          </p:cNvPr>
          <p:cNvSpPr txBox="1"/>
          <p:nvPr/>
        </p:nvSpPr>
        <p:spPr>
          <a:xfrm>
            <a:off x="2963393" y="988619"/>
            <a:ext cx="8009407" cy="2185214"/>
          </a:xfrm>
          <a:prstGeom prst="rect">
            <a:avLst/>
          </a:prstGeom>
          <a:noFill/>
        </p:spPr>
        <p:txBody>
          <a:bodyPr wrap="square" rtlCol="0">
            <a:spAutoFit/>
          </a:bodyPr>
          <a:lstStyle/>
          <a:p>
            <a:r>
              <a:rPr lang="en-US" altLang="en-US" dirty="0"/>
              <a:t>Traces </a:t>
            </a:r>
            <a:r>
              <a:rPr lang="en-US" dirty="0"/>
              <a:t>the development of student engagement as a research-informed intervention to shift the discourse on quality in higher education to emphasize matters of teaching and learning while providing colleges and universities with diagnostic, actionable information that can inform improvement efforts.</a:t>
            </a:r>
            <a:endParaRPr lang="en-US" altLang="en-US" dirty="0"/>
          </a:p>
          <a:p>
            <a:r>
              <a:rPr lang="en-US" altLang="en-US" sz="1600" dirty="0">
                <a:solidFill>
                  <a:srgbClr val="417FDD"/>
                </a:solidFill>
              </a:rPr>
              <a:t>McCormick, A. C., Kinzie, J., &amp; </a:t>
            </a:r>
            <a:r>
              <a:rPr lang="en-US" altLang="en-US" sz="1600" dirty="0" err="1">
                <a:solidFill>
                  <a:srgbClr val="417FDD"/>
                </a:solidFill>
              </a:rPr>
              <a:t>Gonyea</a:t>
            </a:r>
            <a:r>
              <a:rPr lang="en-US" altLang="en-US" sz="1600" dirty="0">
                <a:solidFill>
                  <a:srgbClr val="417FDD"/>
                </a:solidFill>
              </a:rPr>
              <a:t>, R. M. (2013). Student engagement: Bridging research and practice to improve the quality of undergraduate education. In M. B. Paulsen (Ed.), Higher education: Handbook of theory and research (pp 47-92), Vol. 28. Springer Netherlands.</a:t>
            </a:r>
          </a:p>
        </p:txBody>
      </p:sp>
      <p:pic>
        <p:nvPicPr>
          <p:cNvPr id="6" name="Picture 6">
            <a:extLst>
              <a:ext uri="{FF2B5EF4-FFF2-40B4-BE49-F238E27FC236}">
                <a16:creationId xmlns:a16="http://schemas.microsoft.com/office/drawing/2014/main" id="{614C7A91-CBD9-4233-A518-0598E37ACA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233" y="3390392"/>
            <a:ext cx="877778" cy="12596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AC8248B-03E0-44B6-B194-72084B3362C8}"/>
              </a:ext>
            </a:extLst>
          </p:cNvPr>
          <p:cNvSpPr txBox="1"/>
          <p:nvPr/>
        </p:nvSpPr>
        <p:spPr>
          <a:xfrm>
            <a:off x="2963393" y="3173833"/>
            <a:ext cx="7162800" cy="1692771"/>
          </a:xfrm>
          <a:prstGeom prst="rect">
            <a:avLst/>
          </a:prstGeom>
          <a:noFill/>
        </p:spPr>
        <p:txBody>
          <a:bodyPr wrap="square" rtlCol="0">
            <a:spAutoFit/>
          </a:bodyPr>
          <a:lstStyle/>
          <a:p>
            <a:r>
              <a:rPr lang="en-US" altLang="en-US" dirty="0">
                <a:latin typeface="Arial" panose="020B0604020202020204" pitchFamily="34" charset="0"/>
                <a:cs typeface="Arial" panose="020B0604020202020204" pitchFamily="34" charset="0"/>
              </a:rPr>
              <a:t>After a review of thousands of studies on college students from 1970 through the 1990s, Ernest Pascarella and Patrick </a:t>
            </a:r>
            <a:r>
              <a:rPr lang="en-US" altLang="en-US" dirty="0" err="1">
                <a:latin typeface="Arial" panose="020B0604020202020204" pitchFamily="34" charset="0"/>
                <a:cs typeface="Arial" panose="020B0604020202020204" pitchFamily="34" charset="0"/>
              </a:rPr>
              <a:t>Terenzini</a:t>
            </a:r>
            <a:r>
              <a:rPr lang="en-US" altLang="en-US" dirty="0">
                <a:latin typeface="Arial" panose="020B0604020202020204" pitchFamily="34" charset="0"/>
                <a:cs typeface="Arial" panose="020B0604020202020204" pitchFamily="34" charset="0"/>
              </a:rPr>
              <a:t> concluded student engagement is a central component of student learning.</a:t>
            </a:r>
          </a:p>
          <a:p>
            <a:r>
              <a:rPr lang="en-US" altLang="en-US" sz="1600" dirty="0">
                <a:solidFill>
                  <a:srgbClr val="417FDD"/>
                </a:solidFill>
                <a:latin typeface="Arial" panose="020B0604020202020204" pitchFamily="34" charset="0"/>
                <a:cs typeface="Arial" panose="020B0604020202020204" pitchFamily="34" charset="0"/>
              </a:rPr>
              <a:t>Pascarella, E. &amp; </a:t>
            </a:r>
            <a:r>
              <a:rPr lang="en-US" altLang="en-US" sz="1600" dirty="0" err="1">
                <a:solidFill>
                  <a:srgbClr val="417FDD"/>
                </a:solidFill>
                <a:latin typeface="Arial" panose="020B0604020202020204" pitchFamily="34" charset="0"/>
                <a:cs typeface="Arial" panose="020B0604020202020204" pitchFamily="34" charset="0"/>
              </a:rPr>
              <a:t>Terenzini</a:t>
            </a:r>
            <a:r>
              <a:rPr lang="en-US" altLang="en-US" sz="1600" dirty="0">
                <a:solidFill>
                  <a:srgbClr val="417FDD"/>
                </a:solidFill>
                <a:latin typeface="Arial" panose="020B0604020202020204" pitchFamily="34" charset="0"/>
                <a:cs typeface="Arial" panose="020B0604020202020204" pitchFamily="34" charset="0"/>
              </a:rPr>
              <a:t>, P (2005). </a:t>
            </a:r>
            <a:r>
              <a:rPr lang="en-US" altLang="en-US" sz="1600" i="1" dirty="0">
                <a:solidFill>
                  <a:srgbClr val="417FDD"/>
                </a:solidFill>
                <a:latin typeface="Arial" panose="020B0604020202020204" pitchFamily="34" charset="0"/>
                <a:cs typeface="Arial" panose="020B0604020202020204" pitchFamily="34" charset="0"/>
              </a:rPr>
              <a:t>How college affects students: A third decade of research. </a:t>
            </a:r>
            <a:r>
              <a:rPr lang="en-US" altLang="en-US" sz="1600" dirty="0">
                <a:solidFill>
                  <a:srgbClr val="417FDD"/>
                </a:solidFill>
                <a:latin typeface="Arial" panose="020B0604020202020204" pitchFamily="34" charset="0"/>
                <a:cs typeface="Arial" panose="020B0604020202020204" pitchFamily="34" charset="0"/>
              </a:rPr>
              <a:t>San Francisco: Jossey-Bass Publishers. </a:t>
            </a:r>
          </a:p>
        </p:txBody>
      </p:sp>
      <p:pic>
        <p:nvPicPr>
          <p:cNvPr id="8" name="Picture 3">
            <a:extLst>
              <a:ext uri="{FF2B5EF4-FFF2-40B4-BE49-F238E27FC236}">
                <a16:creationId xmlns:a16="http://schemas.microsoft.com/office/drawing/2014/main" id="{2560A1A2-647A-419C-87C7-FF560840585E}"/>
              </a:ext>
            </a:extLst>
          </p:cNvPr>
          <p:cNvPicPr>
            <a:picLocks noChangeAspect="1" noChangeArrowheads="1"/>
          </p:cNvPicPr>
          <p:nvPr/>
        </p:nvPicPr>
        <p:blipFill>
          <a:blip r:embed="rId4" cstate="print"/>
          <a:stretch>
            <a:fillRect/>
          </a:stretch>
        </p:blipFill>
        <p:spPr bwMode="auto">
          <a:xfrm>
            <a:off x="1237511" y="5209799"/>
            <a:ext cx="880500" cy="1295400"/>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52C6F774-7ED7-4E3D-AFBF-93516A224703}"/>
              </a:ext>
            </a:extLst>
          </p:cNvPr>
          <p:cNvSpPr txBox="1"/>
          <p:nvPr/>
        </p:nvSpPr>
        <p:spPr>
          <a:xfrm>
            <a:off x="2963393" y="5089427"/>
            <a:ext cx="7720959" cy="1415772"/>
          </a:xfrm>
          <a:prstGeom prst="rect">
            <a:avLst/>
          </a:prstGeom>
          <a:noFill/>
        </p:spPr>
        <p:txBody>
          <a:bodyPr wrap="square" rtlCol="0">
            <a:spAutoFit/>
          </a:bodyPr>
          <a:lstStyle/>
          <a:p>
            <a:r>
              <a:rPr lang="en-US" altLang="en-US" dirty="0">
                <a:latin typeface="Arial" panose="020B0604020202020204" pitchFamily="34" charset="0"/>
                <a:cs typeface="Arial" panose="020B0604020202020204" pitchFamily="34" charset="0"/>
              </a:rPr>
              <a:t>Presents institutional policies, programs, and practices that promote student success. Provides practical guidance on implementation of effective institutional practice in a variety of contexts.</a:t>
            </a:r>
          </a:p>
          <a:p>
            <a:r>
              <a:rPr lang="en-US" altLang="en-US" sz="1600" dirty="0" err="1">
                <a:solidFill>
                  <a:srgbClr val="417FDD"/>
                </a:solidFill>
                <a:latin typeface="Arial" panose="020B0604020202020204" pitchFamily="34" charset="0"/>
                <a:cs typeface="Arial" panose="020B0604020202020204" pitchFamily="34" charset="0"/>
              </a:rPr>
              <a:t>Kuh</a:t>
            </a:r>
            <a:r>
              <a:rPr lang="en-US" altLang="en-US" sz="1600" dirty="0">
                <a:solidFill>
                  <a:srgbClr val="417FDD"/>
                </a:solidFill>
                <a:latin typeface="Arial" panose="020B0604020202020204" pitchFamily="34" charset="0"/>
                <a:cs typeface="Arial" panose="020B0604020202020204" pitchFamily="34" charset="0"/>
              </a:rPr>
              <a:t>, G. D., Kinzie, J., Schuh, J. H., Whitt, E.J., &amp; Associates (2005/2010). </a:t>
            </a:r>
            <a:r>
              <a:rPr lang="en-US" altLang="en-US" sz="1600" i="1" dirty="0">
                <a:solidFill>
                  <a:srgbClr val="417FDD"/>
                </a:solidFill>
                <a:latin typeface="Arial" panose="020B0604020202020204" pitchFamily="34" charset="0"/>
                <a:cs typeface="Arial" panose="020B0604020202020204" pitchFamily="34" charset="0"/>
              </a:rPr>
              <a:t>Student success in college: Creating conditions that matter. </a:t>
            </a:r>
            <a:r>
              <a:rPr lang="en-US" altLang="en-US" sz="1600" dirty="0">
                <a:solidFill>
                  <a:srgbClr val="417FDD"/>
                </a:solidFill>
                <a:latin typeface="Arial" panose="020B0604020202020204" pitchFamily="34" charset="0"/>
                <a:cs typeface="Arial" panose="020B0604020202020204" pitchFamily="34" charset="0"/>
              </a:rPr>
              <a:t>San Francisco: Jossey-Bass.</a:t>
            </a:r>
          </a:p>
        </p:txBody>
      </p:sp>
      <p:sp>
        <p:nvSpPr>
          <p:cNvPr id="10" name="Rectangle 9">
            <a:extLst>
              <a:ext uri="{FF2B5EF4-FFF2-40B4-BE49-F238E27FC236}">
                <a16:creationId xmlns:a16="http://schemas.microsoft.com/office/drawing/2014/main" id="{9BC546CA-A53D-448E-8971-ABBEF54856AE}"/>
              </a:ext>
            </a:extLst>
          </p:cNvPr>
          <p:cNvSpPr/>
          <p:nvPr/>
        </p:nvSpPr>
        <p:spPr>
          <a:xfrm>
            <a:off x="736600" y="765796"/>
            <a:ext cx="11455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72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6A6D9-CCA5-4509-8DFA-CAAEBB746901}"/>
              </a:ext>
            </a:extLst>
          </p:cNvPr>
          <p:cNvSpPr>
            <a:spLocks noGrp="1"/>
          </p:cNvSpPr>
          <p:nvPr>
            <p:ph type="title"/>
          </p:nvPr>
        </p:nvSpPr>
        <p:spPr>
          <a:xfrm>
            <a:off x="1371600" y="685800"/>
            <a:ext cx="9601200" cy="787400"/>
          </a:xfrm>
        </p:spPr>
        <p:txBody>
          <a:bodyPr/>
          <a:lstStyle/>
          <a:p>
            <a:r>
              <a:rPr lang="en-US" dirty="0"/>
              <a:t>NSSE Survey Content</a:t>
            </a:r>
          </a:p>
        </p:txBody>
      </p:sp>
      <p:sp>
        <p:nvSpPr>
          <p:cNvPr id="8" name="AutoShape 4">
            <a:extLst>
              <a:ext uri="{FF2B5EF4-FFF2-40B4-BE49-F238E27FC236}">
                <a16:creationId xmlns:a16="http://schemas.microsoft.com/office/drawing/2014/main" id="{F02A8E7D-C873-4DCF-8107-CB66DD4EE7DD}"/>
              </a:ext>
            </a:extLst>
          </p:cNvPr>
          <p:cNvSpPr>
            <a:spLocks noChangeArrowheads="1"/>
          </p:cNvSpPr>
          <p:nvPr/>
        </p:nvSpPr>
        <p:spPr bwMode="auto">
          <a:xfrm>
            <a:off x="1371600" y="1981200"/>
            <a:ext cx="6083300" cy="952500"/>
          </a:xfrm>
          <a:prstGeom prst="rightArrowCallout">
            <a:avLst>
              <a:gd name="adj1" fmla="val 25000"/>
              <a:gd name="adj2" fmla="val 25000"/>
              <a:gd name="adj3" fmla="val 127778"/>
              <a:gd name="adj4" fmla="val 66667"/>
            </a:avLst>
          </a:prstGeom>
          <a:solidFill>
            <a:srgbClr val="7A1A57"/>
          </a:solidFill>
          <a:ln w="12700" cap="sq">
            <a:solidFill>
              <a:schemeClr val="tx1"/>
            </a:solidFill>
            <a:miter lim="800000"/>
            <a:headEnd type="none" w="sm" len="sm"/>
            <a:tailEnd type="none" w="sm" len="sm"/>
          </a:ln>
          <a:effectLst>
            <a:outerShdw dist="107763" dir="135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chemeClr val="bg1"/>
                </a:solidFill>
              </a:rPr>
              <a:t>Engagement in meaningful </a:t>
            </a:r>
          </a:p>
          <a:p>
            <a:pPr algn="ctr" eaLnBrk="1" hangingPunct="1">
              <a:spcBef>
                <a:spcPct val="0"/>
              </a:spcBef>
              <a:buClr>
                <a:srgbClr val="E3C131"/>
              </a:buClr>
              <a:buFont typeface="Wingdings" pitchFamily="2" charset="2"/>
              <a:buNone/>
            </a:pPr>
            <a:r>
              <a:rPr lang="en-US" altLang="en-US" sz="1800" b="1" dirty="0">
                <a:solidFill>
                  <a:schemeClr val="bg1"/>
                </a:solidFill>
              </a:rPr>
              <a:t>academic experiences</a:t>
            </a:r>
          </a:p>
        </p:txBody>
      </p:sp>
      <p:sp>
        <p:nvSpPr>
          <p:cNvPr id="9" name="AutoShape 5">
            <a:extLst>
              <a:ext uri="{FF2B5EF4-FFF2-40B4-BE49-F238E27FC236}">
                <a16:creationId xmlns:a16="http://schemas.microsoft.com/office/drawing/2014/main" id="{03814280-1110-420C-B8EF-67B4710A937B}"/>
              </a:ext>
            </a:extLst>
          </p:cNvPr>
          <p:cNvSpPr>
            <a:spLocks noChangeArrowheads="1"/>
          </p:cNvSpPr>
          <p:nvPr/>
        </p:nvSpPr>
        <p:spPr bwMode="auto">
          <a:xfrm>
            <a:off x="1371600" y="2971800"/>
            <a:ext cx="6007100" cy="952500"/>
          </a:xfrm>
          <a:prstGeom prst="rightArrowCallout">
            <a:avLst>
              <a:gd name="adj1" fmla="val 25000"/>
              <a:gd name="adj2" fmla="val 25000"/>
              <a:gd name="adj3" fmla="val 113333"/>
              <a:gd name="adj4" fmla="val 66667"/>
            </a:avLst>
          </a:prstGeom>
          <a:solidFill>
            <a:srgbClr val="EFAA22"/>
          </a:solidFill>
          <a:ln w="12700" cap="sq">
            <a:solidFill>
              <a:srgbClr val="000099"/>
            </a:solidFill>
            <a:miter lim="800000"/>
            <a:headEnd type="none" w="sm" len="sm"/>
            <a:tailEnd type="none" w="sm" len="sm"/>
          </a:ln>
          <a:effectLst>
            <a:outerShdw dist="107763" dir="13500000" algn="ctr" rotWithShape="0">
              <a:schemeClr val="bg2">
                <a:alpha val="50000"/>
              </a:schemeClr>
            </a:outerShdw>
          </a:effectLst>
        </p:spPr>
        <p:txBody>
          <a:bodyPr wrap="none" anchor="ctr"/>
          <a:lstStyle/>
          <a:p>
            <a:pPr algn="ctr">
              <a:defRPr/>
            </a:pPr>
            <a:r>
              <a:rPr lang="en-US" b="1" dirty="0">
                <a:solidFill>
                  <a:schemeClr val="bg1"/>
                </a:solidFill>
                <a:latin typeface="Frutiger Linotype"/>
                <a:ea typeface="+mn-ea"/>
                <a:cs typeface="+mn-cs"/>
              </a:rPr>
              <a:t>Engagement in </a:t>
            </a:r>
            <a:br>
              <a:rPr lang="en-US" b="1" dirty="0">
                <a:solidFill>
                  <a:schemeClr val="bg1"/>
                </a:solidFill>
                <a:latin typeface="Frutiger Linotype"/>
                <a:ea typeface="+mn-ea"/>
                <a:cs typeface="+mn-cs"/>
              </a:rPr>
            </a:br>
            <a:r>
              <a:rPr lang="en-US" b="1" dirty="0">
                <a:solidFill>
                  <a:schemeClr val="bg1"/>
                </a:solidFill>
                <a:latin typeface="Frutiger Linotype"/>
                <a:ea typeface="+mn-ea"/>
                <a:cs typeface="+mn-cs"/>
              </a:rPr>
              <a:t>High-Impact Practices</a:t>
            </a:r>
          </a:p>
        </p:txBody>
      </p:sp>
      <p:sp>
        <p:nvSpPr>
          <p:cNvPr id="10" name="AutoShape 6">
            <a:extLst>
              <a:ext uri="{FF2B5EF4-FFF2-40B4-BE49-F238E27FC236}">
                <a16:creationId xmlns:a16="http://schemas.microsoft.com/office/drawing/2014/main" id="{E51D4943-D6D5-4778-BC2C-22DCAE047392}"/>
              </a:ext>
            </a:extLst>
          </p:cNvPr>
          <p:cNvSpPr>
            <a:spLocks noChangeArrowheads="1"/>
          </p:cNvSpPr>
          <p:nvPr/>
        </p:nvSpPr>
        <p:spPr bwMode="auto">
          <a:xfrm>
            <a:off x="1371600" y="4038600"/>
            <a:ext cx="6083300" cy="952500"/>
          </a:xfrm>
          <a:prstGeom prst="rightArrowCallout">
            <a:avLst>
              <a:gd name="adj1" fmla="val 25000"/>
              <a:gd name="adj2" fmla="val 25000"/>
              <a:gd name="adj3" fmla="val 115000"/>
              <a:gd name="adj4" fmla="val 66667"/>
            </a:avLst>
          </a:prstGeom>
          <a:solidFill>
            <a:srgbClr val="417FDD"/>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p>
            <a:pPr algn="ctr">
              <a:buClr>
                <a:srgbClr val="E3C131"/>
              </a:buClr>
              <a:buFont typeface="Wingdings" pitchFamily="2" charset="2"/>
              <a:buNone/>
              <a:defRPr/>
            </a:pPr>
            <a:r>
              <a:rPr lang="en-US" b="1" dirty="0">
                <a:solidFill>
                  <a:schemeClr val="bg1"/>
                </a:solidFill>
                <a:latin typeface="Frutiger Linotype"/>
                <a:ea typeface="+mn-ea"/>
                <a:cs typeface="+mn-cs"/>
              </a:rPr>
              <a:t>Student reactions </a:t>
            </a:r>
          </a:p>
          <a:p>
            <a:pPr algn="ctr">
              <a:buClr>
                <a:srgbClr val="E3C131"/>
              </a:buClr>
              <a:buFont typeface="Wingdings" pitchFamily="2" charset="2"/>
              <a:buNone/>
              <a:defRPr/>
            </a:pPr>
            <a:r>
              <a:rPr lang="en-US" b="1" dirty="0">
                <a:solidFill>
                  <a:schemeClr val="bg1"/>
                </a:solidFill>
                <a:latin typeface="Frutiger Linotype"/>
                <a:ea typeface="+mn-ea"/>
                <a:cs typeface="+mn-cs"/>
              </a:rPr>
              <a:t>to college</a:t>
            </a:r>
          </a:p>
        </p:txBody>
      </p:sp>
      <p:sp>
        <p:nvSpPr>
          <p:cNvPr id="11" name="AutoShape 7">
            <a:extLst>
              <a:ext uri="{FF2B5EF4-FFF2-40B4-BE49-F238E27FC236}">
                <a16:creationId xmlns:a16="http://schemas.microsoft.com/office/drawing/2014/main" id="{5B349BDA-201B-4F0E-8A7D-F29BB36147E3}"/>
              </a:ext>
            </a:extLst>
          </p:cNvPr>
          <p:cNvSpPr>
            <a:spLocks noChangeArrowheads="1"/>
          </p:cNvSpPr>
          <p:nvPr/>
        </p:nvSpPr>
        <p:spPr bwMode="auto">
          <a:xfrm>
            <a:off x="1371600" y="5029200"/>
            <a:ext cx="6083300" cy="952500"/>
          </a:xfrm>
          <a:prstGeom prst="rightArrowCallout">
            <a:avLst>
              <a:gd name="adj1" fmla="val 25000"/>
              <a:gd name="adj2" fmla="val 25000"/>
              <a:gd name="adj3" fmla="val 115000"/>
              <a:gd name="adj4" fmla="val 66667"/>
            </a:avLst>
          </a:prstGeom>
          <a:solidFill>
            <a:srgbClr val="002D62"/>
          </a:solidFill>
          <a:ln w="12700" cap="sq">
            <a:solidFill>
              <a:schemeClr val="tx1"/>
            </a:solidFill>
            <a:miter lim="800000"/>
            <a:headEnd type="none" w="sm" len="sm"/>
            <a:tailEnd type="none" w="sm" len="sm"/>
          </a:ln>
          <a:effectLst>
            <a:outerShdw dist="107763" dir="8100000" algn="ctr" rotWithShape="0">
              <a:schemeClr val="bg2">
                <a:alpha val="50000"/>
              </a:schemeClr>
            </a:outerShdw>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chemeClr val="bg1"/>
              </a:solidFill>
              <a:latin typeface="Tahoma" pitchFamily="34" charset="0"/>
            </a:endParaRPr>
          </a:p>
          <a:p>
            <a:pPr algn="ctr" eaLnBrk="1" hangingPunct="1">
              <a:spcBef>
                <a:spcPct val="0"/>
              </a:spcBef>
              <a:buClrTx/>
              <a:buFontTx/>
              <a:buNone/>
            </a:pPr>
            <a:r>
              <a:rPr lang="en-US" altLang="en-US" sz="1800" b="1" dirty="0">
                <a:solidFill>
                  <a:schemeClr val="bg1"/>
                </a:solidFill>
              </a:rPr>
              <a:t>Student background</a:t>
            </a:r>
          </a:p>
          <a:p>
            <a:pPr algn="ctr" eaLnBrk="1" hangingPunct="1">
              <a:spcBef>
                <a:spcPct val="0"/>
              </a:spcBef>
              <a:buClrTx/>
              <a:buFontTx/>
              <a:buNone/>
            </a:pPr>
            <a:r>
              <a:rPr lang="en-US" altLang="en-US" sz="1800" b="1" dirty="0">
                <a:solidFill>
                  <a:schemeClr val="bg1"/>
                </a:solidFill>
              </a:rPr>
              <a:t>information</a:t>
            </a:r>
          </a:p>
          <a:p>
            <a:pPr algn="ctr" eaLnBrk="1" hangingPunct="1">
              <a:spcBef>
                <a:spcPct val="0"/>
              </a:spcBef>
              <a:buClrTx/>
              <a:buFontTx/>
              <a:buNone/>
            </a:pPr>
            <a:endParaRPr lang="en-US" altLang="en-US" sz="1800" dirty="0">
              <a:solidFill>
                <a:schemeClr val="bg1"/>
              </a:solidFill>
              <a:latin typeface="Tahoma" pitchFamily="34" charset="0"/>
            </a:endParaRPr>
          </a:p>
        </p:txBody>
      </p:sp>
      <p:sp>
        <p:nvSpPr>
          <p:cNvPr id="12" name="AutoShape 8">
            <a:extLst>
              <a:ext uri="{FF2B5EF4-FFF2-40B4-BE49-F238E27FC236}">
                <a16:creationId xmlns:a16="http://schemas.microsoft.com/office/drawing/2014/main" id="{03939328-9EF9-4F8F-8765-510BB29D7256}"/>
              </a:ext>
            </a:extLst>
          </p:cNvPr>
          <p:cNvSpPr>
            <a:spLocks noChangeArrowheads="1"/>
          </p:cNvSpPr>
          <p:nvPr/>
        </p:nvSpPr>
        <p:spPr bwMode="auto">
          <a:xfrm>
            <a:off x="7531100" y="1981200"/>
            <a:ext cx="3441700" cy="4191000"/>
          </a:xfrm>
          <a:prstGeom prst="flowChartAlternateProcess">
            <a:avLst/>
          </a:prstGeom>
          <a:solidFill>
            <a:srgbClr val="EFAA22">
              <a:alpha val="34118"/>
            </a:srgbClr>
          </a:solidFill>
          <a:ln w="38100" cap="sq">
            <a:solidFill>
              <a:srgbClr val="002D62"/>
            </a:solidFill>
            <a:miter lim="800000"/>
            <a:headEnd type="none" w="sm" len="sm"/>
            <a:tailEnd type="none" w="sm" len="sm"/>
          </a:ln>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Student learning </a:t>
            </a:r>
          </a:p>
          <a:p>
            <a:pPr algn="ctr" eaLnBrk="1" hangingPunct="1">
              <a:spcBef>
                <a:spcPct val="0"/>
              </a:spcBef>
              <a:buClrTx/>
              <a:buFontTx/>
              <a:buNone/>
            </a:pPr>
            <a:r>
              <a:rPr lang="en-US" altLang="en-US" sz="2000" b="1" dirty="0">
                <a:solidFill>
                  <a:srgbClr val="002D62"/>
                </a:solidFill>
                <a:latin typeface="Arial" panose="020B0604020202020204" pitchFamily="34" charset="0"/>
                <a:cs typeface="Arial" panose="020B0604020202020204" pitchFamily="34" charset="0"/>
              </a:rPr>
              <a:t>&amp; development</a:t>
            </a:r>
          </a:p>
        </p:txBody>
      </p:sp>
    </p:spTree>
    <p:extLst>
      <p:ext uri="{BB962C8B-B14F-4D97-AF65-F5344CB8AC3E}">
        <p14:creationId xmlns:p14="http://schemas.microsoft.com/office/powerpoint/2010/main" val="420532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p:txBody>
          <a:bodyPr/>
          <a:lstStyle/>
          <a:p>
            <a:r>
              <a:rPr lang="en-US" altLang="en-US" dirty="0"/>
              <a:t>NSSE Engagement Indicators</a:t>
            </a:r>
          </a:p>
        </p:txBody>
      </p:sp>
      <p:sp>
        <p:nvSpPr>
          <p:cNvPr id="67587" name="Text Box 21"/>
          <p:cNvSpPr txBox="1">
            <a:spLocks noChangeArrowheads="1"/>
          </p:cNvSpPr>
          <p:nvPr/>
        </p:nvSpPr>
        <p:spPr bwMode="auto">
          <a:xfrm>
            <a:off x="6523038" y="5093784"/>
            <a:ext cx="2590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50000"/>
              </a:spcBef>
              <a:buClrTx/>
              <a:buFontTx/>
              <a:buNone/>
            </a:pPr>
            <a:r>
              <a:rPr lang="en-US" altLang="en-US" sz="2000" b="1" dirty="0">
                <a:solidFill>
                  <a:schemeClr val="bg1"/>
                </a:solidFill>
              </a:rPr>
              <a:t>Student – Faculty Interaction</a:t>
            </a:r>
          </a:p>
        </p:txBody>
      </p:sp>
      <p:pic>
        <p:nvPicPr>
          <p:cNvPr id="6758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t="12448" b="13635"/>
          <a:stretch>
            <a:fillRect/>
          </a:stretch>
        </p:blipFill>
        <p:spPr bwMode="auto">
          <a:xfrm>
            <a:off x="7486651" y="1905000"/>
            <a:ext cx="3066584" cy="163775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0" name="Picture 42"/>
          <p:cNvPicPr>
            <a:picLocks noChangeAspect="1" noChangeArrowheads="1"/>
          </p:cNvPicPr>
          <p:nvPr/>
        </p:nvPicPr>
        <p:blipFill>
          <a:blip r:embed="rId4" cstate="print">
            <a:extLst>
              <a:ext uri="{28A0092B-C50C-407E-A947-70E740481C1C}">
                <a14:useLocalDpi xmlns:a14="http://schemas.microsoft.com/office/drawing/2010/main" val="0"/>
              </a:ext>
            </a:extLst>
          </a:blip>
          <a:srcRect b="25078"/>
          <a:stretch>
            <a:fillRect/>
          </a:stretch>
        </p:blipFill>
        <p:spPr bwMode="auto">
          <a:xfrm>
            <a:off x="7505702" y="3729621"/>
            <a:ext cx="3066583" cy="897217"/>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1" name="Picture 43"/>
          <p:cNvPicPr>
            <a:picLocks noChangeAspect="1" noChangeArrowheads="1"/>
          </p:cNvPicPr>
          <p:nvPr/>
        </p:nvPicPr>
        <p:blipFill>
          <a:blip r:embed="rId5" cstate="print">
            <a:extLst>
              <a:ext uri="{28A0092B-C50C-407E-A947-70E740481C1C}">
                <a14:useLocalDpi xmlns:a14="http://schemas.microsoft.com/office/drawing/2010/main" val="0"/>
              </a:ext>
            </a:extLst>
          </a:blip>
          <a:srcRect t="2" b="28935"/>
          <a:stretch>
            <a:fillRect/>
          </a:stretch>
        </p:blipFill>
        <p:spPr bwMode="auto">
          <a:xfrm>
            <a:off x="7506118" y="4790182"/>
            <a:ext cx="3055394" cy="83566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pic>
        <p:nvPicPr>
          <p:cNvPr id="67592" name="Picture 47"/>
          <p:cNvPicPr>
            <a:picLocks noChangeAspect="1" noChangeArrowheads="1"/>
          </p:cNvPicPr>
          <p:nvPr/>
        </p:nvPicPr>
        <p:blipFill>
          <a:blip r:embed="rId6" cstate="print">
            <a:extLst>
              <a:ext uri="{28A0092B-C50C-407E-A947-70E740481C1C}">
                <a14:useLocalDpi xmlns:a14="http://schemas.microsoft.com/office/drawing/2010/main" val="0"/>
              </a:ext>
            </a:extLst>
          </a:blip>
          <a:srcRect b="24336"/>
          <a:stretch>
            <a:fillRect/>
          </a:stretch>
        </p:blipFill>
        <p:spPr bwMode="auto">
          <a:xfrm>
            <a:off x="7505701" y="5801766"/>
            <a:ext cx="3066584" cy="86364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accent1"/>
                  </a:outerShdw>
                </a:effectLst>
              </a14:hiddenEffects>
            </a:ext>
          </a:extLst>
        </p:spPr>
      </p:pic>
      <p:sp>
        <p:nvSpPr>
          <p:cNvPr id="67593" name="AutoShape 4"/>
          <p:cNvSpPr>
            <a:spLocks noChangeArrowheads="1"/>
          </p:cNvSpPr>
          <p:nvPr/>
        </p:nvSpPr>
        <p:spPr bwMode="auto">
          <a:xfrm>
            <a:off x="2346960" y="2403835"/>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
                <a:srgbClr val="E3C131"/>
              </a:buClr>
              <a:buFont typeface="Wingdings" pitchFamily="2" charset="2"/>
              <a:buNone/>
            </a:pPr>
            <a:r>
              <a:rPr lang="en-US" altLang="en-US" sz="1800" b="1" dirty="0">
                <a:solidFill>
                  <a:srgbClr val="002D62"/>
                </a:solidFill>
              </a:rPr>
              <a:t>Academic Challenge</a:t>
            </a:r>
            <a:endParaRPr lang="en-US" altLang="en-US" sz="1800" dirty="0">
              <a:solidFill>
                <a:srgbClr val="002D62"/>
              </a:solidFill>
              <a:latin typeface="Tahoma" pitchFamily="34" charset="0"/>
            </a:endParaRPr>
          </a:p>
        </p:txBody>
      </p:sp>
      <p:sp>
        <p:nvSpPr>
          <p:cNvPr id="51" name="AutoShape 5"/>
          <p:cNvSpPr>
            <a:spLocks noChangeArrowheads="1"/>
          </p:cNvSpPr>
          <p:nvPr/>
        </p:nvSpPr>
        <p:spPr bwMode="auto">
          <a:xfrm>
            <a:off x="2346960" y="4887972"/>
            <a:ext cx="4206240" cy="640080"/>
          </a:xfrm>
          <a:prstGeom prst="homePlate">
            <a:avLst/>
          </a:prstGeom>
          <a:solidFill>
            <a:srgbClr val="EFAA22"/>
          </a:solidFill>
          <a:ln w="19050" cap="sq">
            <a:solidFill>
              <a:srgbClr val="000099"/>
            </a:solidFill>
            <a:miter lim="800000"/>
            <a:headEnd type="none" w="sm" len="sm"/>
            <a:tailEnd type="none" w="sm" len="sm"/>
          </a:ln>
          <a:effectLst/>
        </p:spPr>
        <p:txBody>
          <a:bodyPr wrap="none" anchor="ctr"/>
          <a:lstStyle/>
          <a:p>
            <a:pPr algn="ctr">
              <a:defRPr/>
            </a:pPr>
            <a:r>
              <a:rPr lang="en-US" b="1" dirty="0">
                <a:solidFill>
                  <a:srgbClr val="002D62"/>
                </a:solidFill>
                <a:latin typeface="Frutiger Linotype"/>
              </a:rPr>
              <a:t>Experiences with Faculty</a:t>
            </a:r>
          </a:p>
        </p:txBody>
      </p:sp>
      <p:sp>
        <p:nvSpPr>
          <p:cNvPr id="52" name="AutoShape 6"/>
          <p:cNvSpPr>
            <a:spLocks noChangeArrowheads="1"/>
          </p:cNvSpPr>
          <p:nvPr/>
        </p:nvSpPr>
        <p:spPr bwMode="auto">
          <a:xfrm>
            <a:off x="2346960" y="3858188"/>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p>
            <a:pPr algn="ctr">
              <a:buClr>
                <a:srgbClr val="E3C131"/>
              </a:buClr>
              <a:buFont typeface="Wingdings" pitchFamily="2" charset="2"/>
              <a:buNone/>
              <a:defRPr/>
            </a:pPr>
            <a:r>
              <a:rPr lang="en-US" b="1" dirty="0">
                <a:solidFill>
                  <a:srgbClr val="002D62"/>
                </a:solidFill>
                <a:latin typeface="Frutiger Linotype"/>
              </a:rPr>
              <a:t>Learning with Peers</a:t>
            </a:r>
          </a:p>
        </p:txBody>
      </p:sp>
      <p:sp>
        <p:nvSpPr>
          <p:cNvPr id="67596" name="AutoShape 7"/>
          <p:cNvSpPr>
            <a:spLocks noChangeArrowheads="1"/>
          </p:cNvSpPr>
          <p:nvPr/>
        </p:nvSpPr>
        <p:spPr bwMode="auto">
          <a:xfrm>
            <a:off x="2346960" y="5913546"/>
            <a:ext cx="4206240" cy="640080"/>
          </a:xfrm>
          <a:prstGeom prst="homePlate">
            <a:avLst/>
          </a:prstGeom>
          <a:solidFill>
            <a:srgbClr val="EFAA22"/>
          </a:solidFill>
          <a:ln w="19050" cap="sq">
            <a:solidFill>
              <a:schemeClr val="tx1"/>
            </a:solidFill>
            <a:miter lim="800000"/>
            <a:headEnd type="none" w="sm" len="sm"/>
            <a:tailEnd type="none" w="sm" len="sm"/>
          </a:ln>
          <a:effectLst/>
        </p:spPr>
        <p:txBody>
          <a:bodyPr wrap="none" anchor="ctr"/>
          <a:lstStyle>
            <a:lvl1pPr eaLnBrk="0" hangingPunct="0">
              <a:spcBef>
                <a:spcPct val="20000"/>
              </a:spcBef>
              <a:buClr>
                <a:srgbClr val="000099"/>
              </a:buClr>
              <a:buFont typeface="Wingdings" pitchFamily="2" charset="2"/>
              <a:buChar char="§"/>
              <a:defRPr sz="3000">
                <a:solidFill>
                  <a:srgbClr val="000099"/>
                </a:solidFill>
                <a:latin typeface="Frutiger Linotype" pitchFamily="34" charset="0"/>
                <a:ea typeface="Osaka"/>
                <a:cs typeface="Osaka"/>
              </a:defRPr>
            </a:lvl1pPr>
            <a:lvl2pPr marL="742950" indent="-285750" eaLnBrk="0" hangingPunct="0">
              <a:spcBef>
                <a:spcPct val="20000"/>
              </a:spcBef>
              <a:buClr>
                <a:schemeClr val="tx1"/>
              </a:buClr>
              <a:buFont typeface="Wingdings" pitchFamily="2" charset="2"/>
              <a:buChar char="§"/>
              <a:defRPr sz="2600">
                <a:solidFill>
                  <a:schemeClr val="tx1"/>
                </a:solidFill>
                <a:latin typeface="Frutiger Linotype" pitchFamily="34" charset="0"/>
                <a:ea typeface="Osaka"/>
                <a:cs typeface="Osaka"/>
              </a:defRPr>
            </a:lvl2pPr>
            <a:lvl3pPr marL="1143000" indent="-228600" eaLnBrk="0" hangingPunct="0">
              <a:spcBef>
                <a:spcPct val="20000"/>
              </a:spcBef>
              <a:buClr>
                <a:srgbClr val="740D09"/>
              </a:buClr>
              <a:buChar char="•"/>
              <a:defRPr sz="2200">
                <a:solidFill>
                  <a:srgbClr val="AC150D"/>
                </a:solidFill>
                <a:latin typeface="Frutiger Linotype" pitchFamily="34" charset="0"/>
                <a:ea typeface="Osaka"/>
                <a:cs typeface="Osaka"/>
              </a:defRPr>
            </a:lvl3pPr>
            <a:lvl4pPr marL="1600200" indent="-228600" eaLnBrk="0" hangingPunct="0">
              <a:spcBef>
                <a:spcPct val="20000"/>
              </a:spcBef>
              <a:buChar char="–"/>
              <a:defRPr sz="2000">
                <a:solidFill>
                  <a:srgbClr val="000099"/>
                </a:solidFill>
                <a:latin typeface="Frutiger Linotype" pitchFamily="34" charset="0"/>
                <a:ea typeface="Osaka"/>
                <a:cs typeface="Osaka"/>
              </a:defRPr>
            </a:lvl4pPr>
            <a:lvl5pPr marL="2057400" indent="-228600" eaLnBrk="0" hangingPunct="0">
              <a:spcBef>
                <a:spcPct val="20000"/>
              </a:spcBef>
              <a:buChar char="»"/>
              <a:defRPr sz="1400">
                <a:solidFill>
                  <a:schemeClr val="tx1"/>
                </a:solidFill>
                <a:latin typeface="Frutiger Linotype" pitchFamily="34" charset="0"/>
                <a:ea typeface="Osaka"/>
                <a:cs typeface="Osaka"/>
              </a:defRPr>
            </a:lvl5pPr>
            <a:lvl6pPr marL="25146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6pPr>
            <a:lvl7pPr marL="29718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7pPr>
            <a:lvl8pPr marL="34290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8pPr>
            <a:lvl9pPr marL="3886200" indent="-228600" eaLnBrk="0" fontAlgn="base" hangingPunct="0">
              <a:spcBef>
                <a:spcPct val="20000"/>
              </a:spcBef>
              <a:spcAft>
                <a:spcPct val="0"/>
              </a:spcAft>
              <a:buChar char="»"/>
              <a:defRPr sz="1400">
                <a:solidFill>
                  <a:schemeClr val="tx1"/>
                </a:solidFill>
                <a:latin typeface="Frutiger Linotype" pitchFamily="34" charset="0"/>
                <a:ea typeface="Osaka"/>
                <a:cs typeface="Osaka"/>
              </a:defRPr>
            </a:lvl9pPr>
          </a:lstStyle>
          <a:p>
            <a:pPr algn="ctr" eaLnBrk="1" hangingPunct="1">
              <a:spcBef>
                <a:spcPct val="0"/>
              </a:spcBef>
              <a:buClrTx/>
              <a:buFontTx/>
              <a:buNone/>
            </a:pPr>
            <a:endParaRPr lang="en-US" altLang="en-US" sz="1800" b="1" dirty="0">
              <a:solidFill>
                <a:srgbClr val="002D62"/>
              </a:solidFill>
              <a:latin typeface="Tahoma" pitchFamily="34" charset="0"/>
            </a:endParaRPr>
          </a:p>
          <a:p>
            <a:pPr algn="ctr" eaLnBrk="1" hangingPunct="1">
              <a:spcBef>
                <a:spcPct val="0"/>
              </a:spcBef>
              <a:buClrTx/>
              <a:buFontTx/>
              <a:buNone/>
            </a:pPr>
            <a:r>
              <a:rPr lang="en-US" altLang="en-US" sz="1800" b="1" dirty="0">
                <a:solidFill>
                  <a:srgbClr val="002D62"/>
                </a:solidFill>
              </a:rPr>
              <a:t>Campus Environment</a:t>
            </a:r>
          </a:p>
          <a:p>
            <a:pPr algn="ctr" eaLnBrk="1" hangingPunct="1">
              <a:spcBef>
                <a:spcPct val="0"/>
              </a:spcBef>
              <a:buClrTx/>
              <a:buFontTx/>
              <a:buNone/>
            </a:pPr>
            <a:endParaRPr lang="en-US" altLang="en-US" sz="1800" dirty="0">
              <a:solidFill>
                <a:srgbClr val="002D62"/>
              </a:solidFill>
              <a:latin typeface="Tahoma" pitchFamily="34" charset="0"/>
            </a:endParaRPr>
          </a:p>
        </p:txBody>
      </p:sp>
      <p:sp>
        <p:nvSpPr>
          <p:cNvPr id="67597" name="Rectangle 6"/>
          <p:cNvSpPr>
            <a:spLocks noChangeArrowheads="1"/>
          </p:cNvSpPr>
          <p:nvPr/>
        </p:nvSpPr>
        <p:spPr bwMode="auto">
          <a:xfrm>
            <a:off x="2590801" y="1736319"/>
            <a:ext cx="3648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a:solidFill>
                  <a:srgbClr val="7A1A57"/>
                </a:solidFill>
              </a:rPr>
              <a:t>Engagement Themes</a:t>
            </a:r>
          </a:p>
        </p:txBody>
      </p:sp>
      <p:sp>
        <p:nvSpPr>
          <p:cNvPr id="67598" name="Rectangle 54"/>
          <p:cNvSpPr>
            <a:spLocks noChangeArrowheads="1"/>
          </p:cNvSpPr>
          <p:nvPr/>
        </p:nvSpPr>
        <p:spPr bwMode="auto">
          <a:xfrm>
            <a:off x="7486650" y="1546225"/>
            <a:ext cx="3181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Osaka"/>
                <a:cs typeface="Osaka"/>
              </a:defRPr>
            </a:lvl1pPr>
            <a:lvl2pPr marL="742950" indent="-285750" eaLnBrk="0" hangingPunct="0">
              <a:defRPr>
                <a:solidFill>
                  <a:schemeClr val="tx1"/>
                </a:solidFill>
                <a:latin typeface="Arial" pitchFamily="34" charset="0"/>
                <a:ea typeface="Osaka"/>
                <a:cs typeface="Osaka"/>
              </a:defRPr>
            </a:lvl2pPr>
            <a:lvl3pPr marL="1143000" indent="-228600" eaLnBrk="0" hangingPunct="0">
              <a:defRPr>
                <a:solidFill>
                  <a:schemeClr val="tx1"/>
                </a:solidFill>
                <a:latin typeface="Arial" pitchFamily="34" charset="0"/>
                <a:ea typeface="Osaka"/>
                <a:cs typeface="Osaka"/>
              </a:defRPr>
            </a:lvl3pPr>
            <a:lvl4pPr marL="1600200" indent="-228600" eaLnBrk="0" hangingPunct="0">
              <a:defRPr>
                <a:solidFill>
                  <a:schemeClr val="tx1"/>
                </a:solidFill>
                <a:latin typeface="Arial" pitchFamily="34" charset="0"/>
                <a:ea typeface="Osaka"/>
                <a:cs typeface="Osaka"/>
              </a:defRPr>
            </a:lvl4pPr>
            <a:lvl5pPr marL="2057400" indent="-228600" eaLnBrk="0" hangingPunct="0">
              <a:defRPr>
                <a:solidFill>
                  <a:schemeClr val="tx1"/>
                </a:solidFill>
                <a:latin typeface="Arial" pitchFamily="34" charset="0"/>
                <a:ea typeface="Osaka"/>
                <a:cs typeface="Osaka"/>
              </a:defRPr>
            </a:lvl5pPr>
            <a:lvl6pPr marL="2514600" indent="-228600" eaLnBrk="0" fontAlgn="base" hangingPunct="0">
              <a:spcBef>
                <a:spcPct val="0"/>
              </a:spcBef>
              <a:spcAft>
                <a:spcPct val="0"/>
              </a:spcAft>
              <a:defRPr>
                <a:solidFill>
                  <a:schemeClr val="tx1"/>
                </a:solidFill>
                <a:latin typeface="Arial" pitchFamily="34" charset="0"/>
                <a:ea typeface="Osaka"/>
                <a:cs typeface="Osaka"/>
              </a:defRPr>
            </a:lvl6pPr>
            <a:lvl7pPr marL="2971800" indent="-228600" eaLnBrk="0" fontAlgn="base" hangingPunct="0">
              <a:spcBef>
                <a:spcPct val="0"/>
              </a:spcBef>
              <a:spcAft>
                <a:spcPct val="0"/>
              </a:spcAft>
              <a:defRPr>
                <a:solidFill>
                  <a:schemeClr val="tx1"/>
                </a:solidFill>
                <a:latin typeface="Arial" pitchFamily="34" charset="0"/>
                <a:ea typeface="Osaka"/>
                <a:cs typeface="Osaka"/>
              </a:defRPr>
            </a:lvl7pPr>
            <a:lvl8pPr marL="3429000" indent="-228600" eaLnBrk="0" fontAlgn="base" hangingPunct="0">
              <a:spcBef>
                <a:spcPct val="0"/>
              </a:spcBef>
              <a:spcAft>
                <a:spcPct val="0"/>
              </a:spcAft>
              <a:defRPr>
                <a:solidFill>
                  <a:schemeClr val="tx1"/>
                </a:solidFill>
                <a:latin typeface="Arial" pitchFamily="34" charset="0"/>
                <a:ea typeface="Osaka"/>
                <a:cs typeface="Osaka"/>
              </a:defRPr>
            </a:lvl8pPr>
            <a:lvl9pPr marL="3886200" indent="-228600" eaLnBrk="0" fontAlgn="base" hangingPunct="0">
              <a:spcBef>
                <a:spcPct val="0"/>
              </a:spcBef>
              <a:spcAft>
                <a:spcPct val="0"/>
              </a:spcAft>
              <a:defRPr>
                <a:solidFill>
                  <a:schemeClr val="tx1"/>
                </a:solidFill>
                <a:latin typeface="Arial" pitchFamily="34" charset="0"/>
                <a:ea typeface="Osaka"/>
                <a:cs typeface="Osaka"/>
              </a:defRPr>
            </a:lvl9pPr>
          </a:lstStyle>
          <a:p>
            <a:pPr eaLnBrk="1" hangingPunct="1"/>
            <a:r>
              <a:rPr lang="en-US" altLang="en-US" sz="2000" b="1" dirty="0">
                <a:solidFill>
                  <a:srgbClr val="7A1A57"/>
                </a:solidFill>
              </a:rPr>
              <a:t>Engagement Indicators</a:t>
            </a:r>
          </a:p>
        </p:txBody>
      </p:sp>
    </p:spTree>
    <p:extLst>
      <p:ext uri="{BB962C8B-B14F-4D97-AF65-F5344CB8AC3E}">
        <p14:creationId xmlns:p14="http://schemas.microsoft.com/office/powerpoint/2010/main" val="115303141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793B903-AB42-42A0-AE97-93D366679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D50299E-28E1-4A93-87B7-96C538EE4119}"/>
              </a:ext>
            </a:extLst>
          </p:cNvPr>
          <p:cNvSpPr>
            <a:spLocks noGrp="1"/>
          </p:cNvSpPr>
          <p:nvPr>
            <p:ph type="title"/>
          </p:nvPr>
        </p:nvSpPr>
        <p:spPr>
          <a:xfrm>
            <a:off x="7860667" y="685800"/>
            <a:ext cx="3656419" cy="1485900"/>
          </a:xfrm>
        </p:spPr>
        <p:txBody>
          <a:bodyPr vert="horz" lIns="91440" tIns="45720" rIns="91440" bIns="45720" rtlCol="0" anchor="t">
            <a:normAutofit/>
          </a:bodyPr>
          <a:lstStyle/>
          <a:p>
            <a:pPr>
              <a:lnSpc>
                <a:spcPct val="89000"/>
              </a:lnSpc>
            </a:pPr>
            <a:r>
              <a:rPr lang="en-US" sz="4400"/>
              <a:t>What are HIPS?</a:t>
            </a:r>
          </a:p>
        </p:txBody>
      </p:sp>
      <p:sp>
        <p:nvSpPr>
          <p:cNvPr id="16" name="Rectangle 15">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a:extLst>
              <a:ext uri="{FF2B5EF4-FFF2-40B4-BE49-F238E27FC236}">
                <a16:creationId xmlns:a16="http://schemas.microsoft.com/office/drawing/2014/main" id="{F8749614-E0C8-4F5D-968A-35C9D970A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3561" y="1387518"/>
            <a:ext cx="6517065" cy="3762923"/>
          </a:xfrm>
          <a:prstGeom prst="rect">
            <a:avLst/>
          </a:prstGeom>
        </p:spPr>
      </p:pic>
      <p:sp>
        <p:nvSpPr>
          <p:cNvPr id="4" name="Content Placeholder 3">
            <a:extLst>
              <a:ext uri="{FF2B5EF4-FFF2-40B4-BE49-F238E27FC236}">
                <a16:creationId xmlns:a16="http://schemas.microsoft.com/office/drawing/2014/main" id="{AF77B635-8CBE-4F4D-A577-B568BC3F97FD}"/>
              </a:ext>
            </a:extLst>
          </p:cNvPr>
          <p:cNvSpPr>
            <a:spLocks noGrp="1"/>
          </p:cNvSpPr>
          <p:nvPr>
            <p:ph idx="1"/>
          </p:nvPr>
        </p:nvSpPr>
        <p:spPr>
          <a:xfrm>
            <a:off x="7860667" y="2286000"/>
            <a:ext cx="3656419" cy="3581400"/>
          </a:xfrm>
        </p:spPr>
        <p:txBody>
          <a:bodyPr vert="horz" lIns="91440" tIns="45720" rIns="91440" bIns="45720" rtlCol="0">
            <a:normAutofit/>
          </a:bodyPr>
          <a:lstStyle/>
          <a:p>
            <a:pPr>
              <a:buFont typeface="Franklin Gothic Book" panose="020B0503020102020204" pitchFamily="34" charset="0"/>
              <a:buNone/>
            </a:pPr>
            <a:r>
              <a:rPr lang="en-US" sz="1700" dirty="0"/>
              <a:t>HIPS – High Impact Best Practices</a:t>
            </a:r>
          </a:p>
          <a:p>
            <a:pPr>
              <a:buFont typeface="Franklin Gothic Book" panose="020B0503020102020204" pitchFamily="34" charset="0"/>
              <a:buNone/>
            </a:pPr>
            <a:endParaRPr lang="en-US" sz="1700" dirty="0"/>
          </a:p>
          <a:p>
            <a:r>
              <a:rPr lang="en-US" sz="1700" dirty="0"/>
              <a:t>(HIPs) share several traits:</a:t>
            </a:r>
          </a:p>
          <a:p>
            <a:pPr>
              <a:buFont typeface="Franklin Gothic Book" panose="020B0503020102020204" pitchFamily="34" charset="0"/>
              <a:buNone/>
            </a:pPr>
            <a:r>
              <a:rPr lang="en-US" sz="1700" dirty="0"/>
              <a:t>	They demand considerable time and effort, facilitate learning outside of the classroom, require meaningful interactions with faculty and students, encourage collaboration with diverse others, and provide frequent and substantive feedback</a:t>
            </a:r>
          </a:p>
          <a:p>
            <a:endParaRPr lang="en-US" sz="1700" dirty="0"/>
          </a:p>
          <a:p>
            <a:endParaRPr lang="en-US" sz="1700" dirty="0"/>
          </a:p>
          <a:p>
            <a:endParaRPr lang="en-US" sz="1700" dirty="0"/>
          </a:p>
          <a:p>
            <a:endParaRPr lang="en-US" sz="1700" dirty="0"/>
          </a:p>
        </p:txBody>
      </p:sp>
      <p:sp>
        <p:nvSpPr>
          <p:cNvPr id="9" name="TextBox 8">
            <a:extLst>
              <a:ext uri="{FF2B5EF4-FFF2-40B4-BE49-F238E27FC236}">
                <a16:creationId xmlns:a16="http://schemas.microsoft.com/office/drawing/2014/main" id="{12CFA39C-6A88-4C21-A48B-A7E16DFFF844}"/>
              </a:ext>
            </a:extLst>
          </p:cNvPr>
          <p:cNvSpPr txBox="1"/>
          <p:nvPr/>
        </p:nvSpPr>
        <p:spPr>
          <a:xfrm>
            <a:off x="2031267" y="5902895"/>
            <a:ext cx="7657609" cy="538609"/>
          </a:xfrm>
          <a:prstGeom prst="rect">
            <a:avLst/>
          </a:prstGeom>
          <a:noFill/>
        </p:spPr>
        <p:txBody>
          <a:bodyPr wrap="none" rtlCol="0">
            <a:spAutoFit/>
          </a:bodyPr>
          <a:lstStyle/>
          <a:p>
            <a:pPr>
              <a:spcAft>
                <a:spcPts val="600"/>
              </a:spcAft>
            </a:pPr>
            <a:r>
              <a:rPr lang="en-US" sz="1200" dirty="0" err="1"/>
              <a:t>Kuh</a:t>
            </a:r>
            <a:r>
              <a:rPr lang="en-US" sz="1200" dirty="0"/>
              <a:t>, G. D. (2008). High-impact educational practices: What they are, who has access to them, and why they matter.</a:t>
            </a:r>
          </a:p>
          <a:p>
            <a:pPr>
              <a:spcAft>
                <a:spcPts val="600"/>
              </a:spcAft>
            </a:pPr>
            <a:r>
              <a:rPr lang="en-US" sz="1200" dirty="0"/>
              <a:t>	 Washington, DC: Association of American Colleges and Universities. </a:t>
            </a:r>
          </a:p>
        </p:txBody>
      </p:sp>
    </p:spTree>
    <p:extLst>
      <p:ext uri="{BB962C8B-B14F-4D97-AF65-F5344CB8AC3E}">
        <p14:creationId xmlns:p14="http://schemas.microsoft.com/office/powerpoint/2010/main" val="22292659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dirty="0"/>
              <a:t>Survey Administration</a:t>
            </a:r>
          </a:p>
        </p:txBody>
      </p:sp>
      <p:sp>
        <p:nvSpPr>
          <p:cNvPr id="68611" name="Rectangle 3"/>
          <p:cNvSpPr>
            <a:spLocks noGrp="1" noChangeArrowheads="1"/>
          </p:cNvSpPr>
          <p:nvPr>
            <p:ph idx="1"/>
          </p:nvPr>
        </p:nvSpPr>
        <p:spPr>
          <a:xfrm>
            <a:off x="1752600" y="1409700"/>
            <a:ext cx="5867400" cy="4953000"/>
          </a:xfrm>
        </p:spPr>
        <p:txBody>
          <a:bodyPr/>
          <a:lstStyle/>
          <a:p>
            <a:pPr marL="342900" indent="-342900">
              <a:spcAft>
                <a:spcPts val="600"/>
              </a:spcAft>
              <a:buClr>
                <a:srgbClr val="7A1A57"/>
              </a:buClr>
              <a:buFont typeface="Wingdings" panose="05000000000000000000" pitchFamily="2" charset="2"/>
              <a:buChar char="Ø"/>
            </a:pPr>
            <a:r>
              <a:rPr lang="en-US" altLang="en-US" dirty="0"/>
              <a:t>Census-administered or randomly sampled first-year students &amp; seniors</a:t>
            </a:r>
          </a:p>
          <a:p>
            <a:pPr marL="342900" indent="-342900">
              <a:spcAft>
                <a:spcPts val="600"/>
              </a:spcAft>
              <a:buClr>
                <a:srgbClr val="7A1A57"/>
              </a:buClr>
              <a:buFont typeface="Wingdings" panose="05000000000000000000" pitchFamily="2" charset="2"/>
              <a:buChar char="Ø"/>
            </a:pPr>
            <a:r>
              <a:rPr lang="en-US" altLang="en-US" dirty="0"/>
              <a:t>Mobile-optimized survey</a:t>
            </a:r>
          </a:p>
          <a:p>
            <a:pPr marL="342900" indent="-342900">
              <a:spcAft>
                <a:spcPts val="600"/>
              </a:spcAft>
              <a:buClr>
                <a:srgbClr val="7A1A57"/>
              </a:buClr>
              <a:buFont typeface="Wingdings" panose="05000000000000000000" pitchFamily="2" charset="2"/>
              <a:buChar char="Ø"/>
            </a:pPr>
            <a:r>
              <a:rPr lang="en-US" altLang="en-US" dirty="0"/>
              <a:t>Spring administration</a:t>
            </a:r>
          </a:p>
          <a:p>
            <a:pPr marL="342900" indent="-342900">
              <a:spcAft>
                <a:spcPts val="600"/>
              </a:spcAft>
              <a:buClr>
                <a:srgbClr val="7A1A57"/>
              </a:buClr>
              <a:buFont typeface="Wingdings" panose="05000000000000000000" pitchFamily="2" charset="2"/>
              <a:buChar char="Ø"/>
            </a:pPr>
            <a:r>
              <a:rPr lang="en-US" altLang="en-US" dirty="0"/>
              <a:t>Multiple follow-ups to increase response rates</a:t>
            </a:r>
          </a:p>
          <a:p>
            <a:pPr marL="342900" indent="-342900">
              <a:spcAft>
                <a:spcPts val="600"/>
              </a:spcAft>
              <a:buClr>
                <a:srgbClr val="7A1A57"/>
              </a:buClr>
              <a:buFont typeface="Wingdings" panose="05000000000000000000" pitchFamily="2" charset="2"/>
              <a:buChar char="Ø"/>
            </a:pPr>
            <a:r>
              <a:rPr lang="en-US" altLang="en-US" dirty="0"/>
              <a:t>Topical Modules provide </a:t>
            </a:r>
            <a:br>
              <a:rPr lang="en-US" altLang="en-US" dirty="0"/>
            </a:br>
            <a:r>
              <a:rPr lang="en-US" altLang="en-US" dirty="0"/>
              <a:t>option to delve deeper into </a:t>
            </a:r>
            <a:br>
              <a:rPr lang="en-US" altLang="en-US" dirty="0"/>
            </a:br>
            <a:r>
              <a:rPr lang="en-US" altLang="en-US" dirty="0"/>
              <a:t>the student experience</a:t>
            </a:r>
          </a:p>
          <a:p>
            <a:pPr marL="342900" indent="-342900">
              <a:spcAft>
                <a:spcPts val="600"/>
              </a:spcAft>
              <a:buClr>
                <a:srgbClr val="7A1A57"/>
              </a:buClr>
              <a:buFont typeface="Wingdings" panose="05000000000000000000" pitchFamily="2" charset="2"/>
              <a:buChar char="Ø"/>
            </a:pPr>
            <a:r>
              <a:rPr lang="en-US" altLang="en-US" dirty="0"/>
              <a:t>Consortium participation enables addition of custom questions</a:t>
            </a:r>
          </a:p>
        </p:txBody>
      </p:sp>
      <p:pic>
        <p:nvPicPr>
          <p:cNvPr id="6861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99731">
            <a:off x="7592163" y="2066965"/>
            <a:ext cx="3408477" cy="3920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408</TotalTime>
  <Words>1499</Words>
  <Application>Microsoft Office PowerPoint</Application>
  <PresentationFormat>Widescreen</PresentationFormat>
  <Paragraphs>186</Paragraphs>
  <Slides>26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Franklin Gothic Book</vt:lpstr>
      <vt:lpstr>Frutiger Linotype</vt:lpstr>
      <vt:lpstr>Tahoma</vt:lpstr>
      <vt:lpstr>Wingdings</vt:lpstr>
      <vt:lpstr>Crop</vt:lpstr>
      <vt:lpstr>NSSE results</vt:lpstr>
      <vt:lpstr>What is NSSE-   National Survey of Student Engagement </vt:lpstr>
      <vt:lpstr>Goals of NSSE Project</vt:lpstr>
      <vt:lpstr>What is student engagement? </vt:lpstr>
      <vt:lpstr>Supporting Literature</vt:lpstr>
      <vt:lpstr>NSSE Survey Content</vt:lpstr>
      <vt:lpstr>NSSE Engagement Indicators</vt:lpstr>
      <vt:lpstr>What are HIPS?</vt:lpstr>
      <vt:lpstr>Survey Administration</vt:lpstr>
      <vt:lpstr>WVU specific survey</vt:lpstr>
      <vt:lpstr>Survey Participation   2019 Count </vt:lpstr>
      <vt:lpstr>Demographics</vt:lpstr>
      <vt:lpstr>Overall Engagement highlights First Year</vt:lpstr>
      <vt:lpstr>Overall Engagement highlights Senior</vt:lpstr>
      <vt:lpstr>PowerPoint Presentation</vt:lpstr>
      <vt:lpstr>HIPs First-Year</vt:lpstr>
      <vt:lpstr>HIPs  Seniors</vt:lpstr>
      <vt:lpstr>Engagement Indicators</vt:lpstr>
      <vt:lpstr>Student Engagement Components </vt:lpstr>
      <vt:lpstr>Student Life can have an impact!</vt:lpstr>
      <vt:lpstr>Example of Data Use:  Supportive Environment and Retention</vt:lpstr>
      <vt:lpstr>Example of Data Use:  Foster Collaboration and Focus</vt:lpstr>
      <vt:lpstr>Example of Data Use:  Engaging Support Units</vt:lpstr>
      <vt:lpstr>Example of Data Use:  Enhance Diversity Initiatives</vt:lpstr>
      <vt:lpstr>Questions of interest at WVU</vt:lpstr>
      <vt:lpstr>If you would like to log in and view all the data, please email me and I will set up your account.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Wood-Turner</dc:creator>
  <cp:lastModifiedBy>Kristi Wood-Turner</cp:lastModifiedBy>
  <cp:revision>53</cp:revision>
  <dcterms:created xsi:type="dcterms:W3CDTF">2019-12-09T19:28:45Z</dcterms:created>
  <dcterms:modified xsi:type="dcterms:W3CDTF">2019-12-11T13:33:34Z</dcterms:modified>
</cp:coreProperties>
</file>