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0"/>
  </p:notesMasterIdLst>
  <p:sldIdLst>
    <p:sldId id="490" r:id="rId7"/>
    <p:sldId id="257" r:id="rId8"/>
    <p:sldId id="261" r:id="rId9"/>
    <p:sldId id="460" r:id="rId10"/>
    <p:sldId id="466" r:id="rId11"/>
    <p:sldId id="469" r:id="rId12"/>
    <p:sldId id="461" r:id="rId13"/>
    <p:sldId id="483" r:id="rId14"/>
    <p:sldId id="463" r:id="rId15"/>
    <p:sldId id="489" r:id="rId16"/>
    <p:sldId id="478" r:id="rId17"/>
    <p:sldId id="488" r:id="rId18"/>
    <p:sldId id="476" r:id="rId19"/>
    <p:sldId id="486" r:id="rId20"/>
    <p:sldId id="256" r:id="rId21"/>
    <p:sldId id="258" r:id="rId22"/>
    <p:sldId id="262" r:id="rId23"/>
    <p:sldId id="263" r:id="rId24"/>
    <p:sldId id="265" r:id="rId25"/>
    <p:sldId id="264" r:id="rId26"/>
    <p:sldId id="259" r:id="rId27"/>
    <p:sldId id="260" r:id="rId28"/>
    <p:sldId id="2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Hoffer" initials="AH" lastIdx="2" clrIdx="0">
    <p:extLst>
      <p:ext uri="{19B8F6BF-5375-455C-9EA6-DF929625EA0E}">
        <p15:presenceInfo xmlns:p15="http://schemas.microsoft.com/office/powerpoint/2012/main" userId="S::ahoffer@mail.wvu.edu::b6ce140e-2df4-4f84-bb98-372d6b324c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253531-FA98-4A8C-9CD9-4EC11095E78B}" v="85" dt="2020-04-14T14:13:06.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1" autoAdjust="0"/>
    <p:restoredTop sz="91166" autoAdjust="0"/>
  </p:normalViewPr>
  <p:slideViewPr>
    <p:cSldViewPr snapToGrid="0">
      <p:cViewPr varScale="1">
        <p:scale>
          <a:sx n="99" d="100"/>
          <a:sy n="99" d="100"/>
        </p:scale>
        <p:origin x="3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Harlan" userId="5e2dc9ab-ffeb-4e93-95c9-e89c03763458" providerId="ADAL" clId="{C4DF79EB-90BD-4CB9-AAAE-0C7EF5C90049}"/>
    <pc:docChg chg="modSld">
      <pc:chgData name="Nathan Harlan" userId="5e2dc9ab-ffeb-4e93-95c9-e89c03763458" providerId="ADAL" clId="{C4DF79EB-90BD-4CB9-AAAE-0C7EF5C90049}" dt="2020-01-29T13:34:49.052" v="1" actId="20577"/>
      <pc:docMkLst>
        <pc:docMk/>
      </pc:docMkLst>
      <pc:sldChg chg="modSp">
        <pc:chgData name="Nathan Harlan" userId="5e2dc9ab-ffeb-4e93-95c9-e89c03763458" providerId="ADAL" clId="{C4DF79EB-90BD-4CB9-AAAE-0C7EF5C90049}" dt="2020-01-29T13:34:49.052" v="1" actId="20577"/>
        <pc:sldMkLst>
          <pc:docMk/>
          <pc:sldMk cId="2532792875" sldId="266"/>
        </pc:sldMkLst>
        <pc:spChg chg="mod">
          <ac:chgData name="Nathan Harlan" userId="5e2dc9ab-ffeb-4e93-95c9-e89c03763458" providerId="ADAL" clId="{C4DF79EB-90BD-4CB9-AAAE-0C7EF5C90049}" dt="2020-01-29T13:34:49.052" v="1" actId="20577"/>
          <ac:spMkLst>
            <pc:docMk/>
            <pc:sldMk cId="2532792875" sldId="266"/>
            <ac:spMk id="3" creationId="{6C7D54EC-5CE9-4916-AC84-7D9C09613354}"/>
          </ac:spMkLst>
        </pc:spChg>
      </pc:sldChg>
    </pc:docChg>
  </pc:docChgLst>
  <pc:docChgLst>
    <pc:chgData name="Nathan Harlan" userId="5e2dc9ab-ffeb-4e93-95c9-e89c03763458" providerId="ADAL" clId="{A3253531-FA98-4A8C-9CD9-4EC11095E78B}"/>
    <pc:docChg chg="undo custSel modSld">
      <pc:chgData name="Nathan Harlan" userId="5e2dc9ab-ffeb-4e93-95c9-e89c03763458" providerId="ADAL" clId="{A3253531-FA98-4A8C-9CD9-4EC11095E78B}" dt="2020-04-14T14:13:57.789" v="138" actId="14100"/>
      <pc:docMkLst>
        <pc:docMk/>
      </pc:docMkLst>
      <pc:sldChg chg="addSp delSp modSp setBg delDesignElem">
        <pc:chgData name="Nathan Harlan" userId="5e2dc9ab-ffeb-4e93-95c9-e89c03763458" providerId="ADAL" clId="{A3253531-FA98-4A8C-9CD9-4EC11095E78B}" dt="2020-04-14T14:13:57.789" v="138" actId="14100"/>
        <pc:sldMkLst>
          <pc:docMk/>
          <pc:sldMk cId="3846293037" sldId="490"/>
        </pc:sldMkLst>
        <pc:spChg chg="mod">
          <ac:chgData name="Nathan Harlan" userId="5e2dc9ab-ffeb-4e93-95c9-e89c03763458" providerId="ADAL" clId="{A3253531-FA98-4A8C-9CD9-4EC11095E78B}" dt="2020-04-14T13:46:41.382" v="26" actId="1076"/>
          <ac:spMkLst>
            <pc:docMk/>
            <pc:sldMk cId="3846293037" sldId="490"/>
            <ac:spMk id="2" creationId="{33F9A342-7484-4FE7-A933-89849EB4E510}"/>
          </ac:spMkLst>
        </pc:spChg>
        <pc:spChg chg="mod">
          <ac:chgData name="Nathan Harlan" userId="5e2dc9ab-ffeb-4e93-95c9-e89c03763458" providerId="ADAL" clId="{A3253531-FA98-4A8C-9CD9-4EC11095E78B}" dt="2020-04-14T14:13:57.789" v="138" actId="14100"/>
          <ac:spMkLst>
            <pc:docMk/>
            <pc:sldMk cId="3846293037" sldId="490"/>
            <ac:spMk id="3" creationId="{BB0836E8-594F-4373-B7B9-B26054172A33}"/>
          </ac:spMkLst>
        </pc:spChg>
        <pc:spChg chg="add del mod">
          <ac:chgData name="Nathan Harlan" userId="5e2dc9ab-ffeb-4e93-95c9-e89c03763458" providerId="ADAL" clId="{A3253531-FA98-4A8C-9CD9-4EC11095E78B}" dt="2020-04-14T14:12:33.226" v="120"/>
          <ac:spMkLst>
            <pc:docMk/>
            <pc:sldMk cId="3846293037" sldId="490"/>
            <ac:spMk id="4" creationId="{3E5831FF-9795-4FB1-9A1D-57C273678150}"/>
          </ac:spMkLst>
        </pc:spChg>
        <pc:spChg chg="add del mod">
          <ac:chgData name="Nathan Harlan" userId="5e2dc9ab-ffeb-4e93-95c9-e89c03763458" providerId="ADAL" clId="{A3253531-FA98-4A8C-9CD9-4EC11095E78B}" dt="2020-04-14T14:12:33.226" v="120"/>
          <ac:spMkLst>
            <pc:docMk/>
            <pc:sldMk cId="3846293037" sldId="490"/>
            <ac:spMk id="5" creationId="{06A6F41F-7184-4D47-B203-109FE659C5E3}"/>
          </ac:spMkLst>
        </pc:spChg>
        <pc:spChg chg="add del">
          <ac:chgData name="Nathan Harlan" userId="5e2dc9ab-ffeb-4e93-95c9-e89c03763458" providerId="ADAL" clId="{A3253531-FA98-4A8C-9CD9-4EC11095E78B}" dt="2020-04-14T14:12:33.226" v="120"/>
          <ac:spMkLst>
            <pc:docMk/>
            <pc:sldMk cId="3846293037" sldId="490"/>
            <ac:spMk id="9" creationId="{1DB7C82F-AB7E-4F0C-B829-FA1B9C415180}"/>
          </ac:spMkLst>
        </pc:spChg>
        <pc:picChg chg="del">
          <ac:chgData name="Nathan Harlan" userId="5e2dc9ab-ffeb-4e93-95c9-e89c03763458" providerId="ADAL" clId="{A3253531-FA98-4A8C-9CD9-4EC11095E78B}" dt="2020-04-14T13:45:07.423" v="15"/>
          <ac:picMkLst>
            <pc:docMk/>
            <pc:sldMk cId="3846293037" sldId="490"/>
            <ac:picMk id="4" creationId="{F9BEA38D-CEEA-4B31-8D27-182E5475CE88}"/>
          </ac:picMkLst>
        </pc:picChg>
        <pc:picChg chg="add del ord">
          <ac:chgData name="Nathan Harlan" userId="5e2dc9ab-ffeb-4e93-95c9-e89c03763458" providerId="ADAL" clId="{A3253531-FA98-4A8C-9CD9-4EC11095E78B}" dt="2020-04-14T13:46:05.779" v="21"/>
          <ac:picMkLst>
            <pc:docMk/>
            <pc:sldMk cId="3846293037" sldId="490"/>
            <ac:picMk id="5" creationId="{DAF23EDF-09C2-4D5A-AC48-ECE058644FA4}"/>
          </ac:picMkLst>
        </pc:picChg>
        <pc:picChg chg="add mod ord modCrop">
          <ac:chgData name="Nathan Harlan" userId="5e2dc9ab-ffeb-4e93-95c9-e89c03763458" providerId="ADAL" clId="{A3253531-FA98-4A8C-9CD9-4EC11095E78B}" dt="2020-04-14T14:13:45.062" v="136" actId="1038"/>
          <ac:picMkLst>
            <pc:docMk/>
            <pc:sldMk cId="3846293037" sldId="490"/>
            <ac:picMk id="6" creationId="{299FE852-B798-4878-989B-1E1CBD339D4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a:solidFill>
                <a:schemeClr val="accent1"/>
              </a:solidFill>
            </a:ln>
            <a:effectLst>
              <a:glow rad="139700">
                <a:schemeClr val="accent1">
                  <a:satMod val="175000"/>
                  <a:alpha val="14000"/>
                </a:schemeClr>
              </a:glo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Sheet1!$B$14:$E$14</c:f>
              <c:strCache>
                <c:ptCount val="4"/>
                <c:pt idx="0">
                  <c:v>Fall 2016</c:v>
                </c:pt>
                <c:pt idx="1">
                  <c:v>Fall 2017</c:v>
                </c:pt>
                <c:pt idx="2">
                  <c:v>Fall 2018</c:v>
                </c:pt>
                <c:pt idx="3">
                  <c:v>Fall 2019</c:v>
                </c:pt>
              </c:strCache>
            </c:strRef>
          </c:cat>
          <c:val>
            <c:numRef>
              <c:f>Sheet1!$B$15:$E$15</c:f>
              <c:numCache>
                <c:formatCode>General</c:formatCode>
                <c:ptCount val="4"/>
                <c:pt idx="0">
                  <c:v>203</c:v>
                </c:pt>
                <c:pt idx="1">
                  <c:v>195</c:v>
                </c:pt>
                <c:pt idx="2">
                  <c:v>157</c:v>
                </c:pt>
                <c:pt idx="3">
                  <c:v>236</c:v>
                </c:pt>
              </c:numCache>
            </c:numRef>
          </c:val>
          <c:smooth val="0"/>
          <c:extLst>
            <c:ext xmlns:c16="http://schemas.microsoft.com/office/drawing/2014/chart" uri="{C3380CC4-5D6E-409C-BE32-E72D297353CC}">
              <c16:uniqueId val="{00000000-AD70-4000-90AC-99BDFBBBF7C8}"/>
            </c:ext>
          </c:extLst>
        </c:ser>
        <c:dLbls>
          <c:dLblPos val="ctr"/>
          <c:showLegendKey val="0"/>
          <c:showVal val="1"/>
          <c:showCatName val="0"/>
          <c:showSerName val="0"/>
          <c:showPercent val="0"/>
          <c:showBubbleSize val="0"/>
        </c:dLbls>
        <c:smooth val="0"/>
        <c:axId val="494228640"/>
        <c:axId val="228414656"/>
      </c:lineChart>
      <c:catAx>
        <c:axId val="49422864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228414656"/>
        <c:crosses val="autoZero"/>
        <c:auto val="1"/>
        <c:lblAlgn val="ctr"/>
        <c:lblOffset val="100"/>
        <c:noMultiLvlLbl val="0"/>
      </c:catAx>
      <c:valAx>
        <c:axId val="22841465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494228640"/>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1-21T12:16:34.995" idx="2">
    <p:pos x="5365" y="1001"/>
    <p:text>What is SXS?  Is it explained during presentation, or will someone reading this understand it?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F7F1B-2BBB-4472-B6BA-8207070243FB}" type="datetimeFigureOut">
              <a:rPr lang="en-US" smtClean="0"/>
              <a:t>4/14/2020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37A92-285C-4F9E-933F-DB72359D2C41}" type="slidenum">
              <a:rPr lang="en-US" smtClean="0"/>
              <a:t>‹#›</a:t>
            </a:fld>
            <a:endParaRPr lang="en-US" dirty="0"/>
          </a:p>
        </p:txBody>
      </p:sp>
    </p:spTree>
    <p:extLst>
      <p:ext uri="{BB962C8B-B14F-4D97-AF65-F5344CB8AC3E}">
        <p14:creationId xmlns:p14="http://schemas.microsoft.com/office/powerpoint/2010/main" val="391819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C37A92-285C-4F9E-933F-DB72359D2C41}" type="slidenum">
              <a:rPr lang="en-US" smtClean="0"/>
              <a:t>1</a:t>
            </a:fld>
            <a:endParaRPr lang="en-US" dirty="0"/>
          </a:p>
        </p:txBody>
      </p:sp>
    </p:spTree>
    <p:extLst>
      <p:ext uri="{BB962C8B-B14F-4D97-AF65-F5344CB8AC3E}">
        <p14:creationId xmlns:p14="http://schemas.microsoft.com/office/powerpoint/2010/main" val="323344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stress is our top academic impediment, providing education on Stress Management is paramount. This includes health communication campaigns, workshops, large scale events (i.e. </a:t>
            </a:r>
            <a:r>
              <a:rPr lang="en-US" dirty="0" err="1"/>
              <a:t>ChillFEST</a:t>
            </a:r>
            <a:r>
              <a:rPr lang="en-US" dirty="0"/>
              <a:t>, and Fresh Check Day), and smaller tabling events in the residence halls. </a:t>
            </a:r>
          </a:p>
          <a:p>
            <a:endParaRPr lang="en-US" dirty="0"/>
          </a:p>
          <a:p>
            <a:r>
              <a:rPr lang="en-US" dirty="0"/>
              <a:t>An issue at present is that we do not have a professional staff member that is solely dedicated to this area of wellbeing. This limits our scope of how we are able to address the problem. If provided with more resources, we could be proactive in how we talk about stress and emotional &amp; mental health, thus negating some harmful behaviors. </a:t>
            </a:r>
          </a:p>
        </p:txBody>
      </p:sp>
      <p:sp>
        <p:nvSpPr>
          <p:cNvPr id="4" name="Slide Number Placeholder 3"/>
          <p:cNvSpPr>
            <a:spLocks noGrp="1"/>
          </p:cNvSpPr>
          <p:nvPr>
            <p:ph type="sldNum" sz="quarter" idx="5"/>
          </p:nvPr>
        </p:nvSpPr>
        <p:spPr/>
        <p:txBody>
          <a:bodyPr/>
          <a:lstStyle/>
          <a:p>
            <a:fld id="{33C37A92-285C-4F9E-933F-DB72359D2C41}" type="slidenum">
              <a:rPr lang="en-US" smtClean="0"/>
              <a:t>2</a:t>
            </a:fld>
            <a:endParaRPr lang="en-US"/>
          </a:p>
        </p:txBody>
      </p:sp>
    </p:spTree>
    <p:extLst>
      <p:ext uri="{BB962C8B-B14F-4D97-AF65-F5344CB8AC3E}">
        <p14:creationId xmlns:p14="http://schemas.microsoft.com/office/powerpoint/2010/main" val="290066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split this data up into other slides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CD1FDB-CE02-974B-9AB1-974DAEB1C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394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AE = Alcohol Education</a:t>
            </a:r>
          </a:p>
          <a:p>
            <a:endParaRPr lang="en-US" dirty="0"/>
          </a:p>
        </p:txBody>
      </p:sp>
      <p:sp>
        <p:nvSpPr>
          <p:cNvPr id="4" name="Slide Number Placeholder 3"/>
          <p:cNvSpPr>
            <a:spLocks noGrp="1"/>
          </p:cNvSpPr>
          <p:nvPr>
            <p:ph type="sldNum" sz="quarter" idx="5"/>
          </p:nvPr>
        </p:nvSpPr>
        <p:spPr/>
        <p:txBody>
          <a:bodyPr/>
          <a:lstStyle/>
          <a:p>
            <a:fld id="{33C37A92-285C-4F9E-933F-DB72359D2C41}" type="slidenum">
              <a:rPr lang="en-US" smtClean="0"/>
              <a:t>18</a:t>
            </a:fld>
            <a:endParaRPr lang="en-US"/>
          </a:p>
        </p:txBody>
      </p:sp>
    </p:spTree>
    <p:extLst>
      <p:ext uri="{BB962C8B-B14F-4D97-AF65-F5344CB8AC3E}">
        <p14:creationId xmlns:p14="http://schemas.microsoft.com/office/powerpoint/2010/main" val="226399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D25EF-409D-4EC9-88C2-FDD52FD060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9B675D-5C9E-4D54-9823-1AD089BDA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0ECC3F-2270-44E9-A46C-F46C866FCFED}"/>
              </a:ext>
            </a:extLst>
          </p:cNvPr>
          <p:cNvSpPr>
            <a:spLocks noGrp="1"/>
          </p:cNvSpPr>
          <p:nvPr>
            <p:ph type="dt" sz="half" idx="10"/>
          </p:nvPr>
        </p:nvSpPr>
        <p:spPr/>
        <p:txBody>
          <a:bodyPr/>
          <a:lstStyle/>
          <a:p>
            <a:fld id="{4B52B7A1-BC04-4D55-BC07-979F3B65ADD3}" type="datetimeFigureOut">
              <a:rPr lang="en-US" smtClean="0"/>
              <a:t>4/14/2020</a:t>
            </a:fld>
            <a:endParaRPr lang="en-US" dirty="0"/>
          </a:p>
        </p:txBody>
      </p:sp>
      <p:sp>
        <p:nvSpPr>
          <p:cNvPr id="5" name="Footer Placeholder 4">
            <a:extLst>
              <a:ext uri="{FF2B5EF4-FFF2-40B4-BE49-F238E27FC236}">
                <a16:creationId xmlns:a16="http://schemas.microsoft.com/office/drawing/2014/main" id="{AE4EE1EA-165B-4271-9551-6AC6E6459C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A9C1B8-B071-4672-B4A3-C7F30141358B}"/>
              </a:ext>
            </a:extLst>
          </p:cNvPr>
          <p:cNvSpPr>
            <a:spLocks noGrp="1"/>
          </p:cNvSpPr>
          <p:nvPr>
            <p:ph type="sldNum" sz="quarter" idx="12"/>
          </p:nvPr>
        </p:nvSpPr>
        <p:spPr/>
        <p:txBody>
          <a:bodyPr/>
          <a:lstStyle/>
          <a:p>
            <a:fld id="{2EDBFAB8-3B0A-4FE2-9DAA-4F80C4540BA9}" type="slidenum">
              <a:rPr lang="en-US" smtClean="0"/>
              <a:t>‹#›</a:t>
            </a:fld>
            <a:endParaRPr lang="en-US" dirty="0"/>
          </a:p>
        </p:txBody>
      </p:sp>
    </p:spTree>
    <p:extLst>
      <p:ext uri="{BB962C8B-B14F-4D97-AF65-F5344CB8AC3E}">
        <p14:creationId xmlns:p14="http://schemas.microsoft.com/office/powerpoint/2010/main" val="2960487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AB55-B3D4-45F4-B367-35C5114381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E85442-B653-4CD7-9A5C-581DCC23B2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8EE4F-CF73-4667-B1DA-555A1D143B98}"/>
              </a:ext>
            </a:extLst>
          </p:cNvPr>
          <p:cNvSpPr>
            <a:spLocks noGrp="1"/>
          </p:cNvSpPr>
          <p:nvPr>
            <p:ph type="dt" sz="half" idx="10"/>
          </p:nvPr>
        </p:nvSpPr>
        <p:spPr/>
        <p:txBody>
          <a:bodyPr/>
          <a:lstStyle/>
          <a:p>
            <a:fld id="{4B52B7A1-BC04-4D55-BC07-979F3B65ADD3}" type="datetimeFigureOut">
              <a:rPr lang="en-US" smtClean="0"/>
              <a:t>4/14/2020</a:t>
            </a:fld>
            <a:endParaRPr lang="en-US" dirty="0"/>
          </a:p>
        </p:txBody>
      </p:sp>
      <p:sp>
        <p:nvSpPr>
          <p:cNvPr id="5" name="Footer Placeholder 4">
            <a:extLst>
              <a:ext uri="{FF2B5EF4-FFF2-40B4-BE49-F238E27FC236}">
                <a16:creationId xmlns:a16="http://schemas.microsoft.com/office/drawing/2014/main" id="{D783E5A3-E568-49FB-85B1-A74E7DD1F7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956DF9-FBBC-4566-9D9E-480A31331E5F}"/>
              </a:ext>
            </a:extLst>
          </p:cNvPr>
          <p:cNvSpPr>
            <a:spLocks noGrp="1"/>
          </p:cNvSpPr>
          <p:nvPr>
            <p:ph type="sldNum" sz="quarter" idx="12"/>
          </p:nvPr>
        </p:nvSpPr>
        <p:spPr/>
        <p:txBody>
          <a:bodyPr/>
          <a:lstStyle/>
          <a:p>
            <a:fld id="{2EDBFAB8-3B0A-4FE2-9DAA-4F80C4540BA9}" type="slidenum">
              <a:rPr lang="en-US" smtClean="0"/>
              <a:t>‹#›</a:t>
            </a:fld>
            <a:endParaRPr lang="en-US" dirty="0"/>
          </a:p>
        </p:txBody>
      </p:sp>
    </p:spTree>
    <p:extLst>
      <p:ext uri="{BB962C8B-B14F-4D97-AF65-F5344CB8AC3E}">
        <p14:creationId xmlns:p14="http://schemas.microsoft.com/office/powerpoint/2010/main" val="233267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2D6793-BA62-4AD7-A74C-70FC7D8BB4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D4331B-FA52-481F-AAFC-6D67373327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72C09-598C-4A60-A03A-088724637819}"/>
              </a:ext>
            </a:extLst>
          </p:cNvPr>
          <p:cNvSpPr>
            <a:spLocks noGrp="1"/>
          </p:cNvSpPr>
          <p:nvPr>
            <p:ph type="dt" sz="half" idx="10"/>
          </p:nvPr>
        </p:nvSpPr>
        <p:spPr/>
        <p:txBody>
          <a:bodyPr/>
          <a:lstStyle/>
          <a:p>
            <a:fld id="{4B52B7A1-BC04-4D55-BC07-979F3B65ADD3}" type="datetimeFigureOut">
              <a:rPr lang="en-US" smtClean="0"/>
              <a:t>4/14/2020</a:t>
            </a:fld>
            <a:endParaRPr lang="en-US" dirty="0"/>
          </a:p>
        </p:txBody>
      </p:sp>
      <p:sp>
        <p:nvSpPr>
          <p:cNvPr id="5" name="Footer Placeholder 4">
            <a:extLst>
              <a:ext uri="{FF2B5EF4-FFF2-40B4-BE49-F238E27FC236}">
                <a16:creationId xmlns:a16="http://schemas.microsoft.com/office/drawing/2014/main" id="{BEB70139-7012-48AD-B615-DC765F54D7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DAC66AE-1358-40D7-A8AB-3833514144A3}"/>
              </a:ext>
            </a:extLst>
          </p:cNvPr>
          <p:cNvSpPr>
            <a:spLocks noGrp="1"/>
          </p:cNvSpPr>
          <p:nvPr>
            <p:ph type="sldNum" sz="quarter" idx="12"/>
          </p:nvPr>
        </p:nvSpPr>
        <p:spPr/>
        <p:txBody>
          <a:bodyPr/>
          <a:lstStyle/>
          <a:p>
            <a:fld id="{2EDBFAB8-3B0A-4FE2-9DAA-4F80C4540BA9}" type="slidenum">
              <a:rPr lang="en-US" smtClean="0"/>
              <a:t>‹#›</a:t>
            </a:fld>
            <a:endParaRPr lang="en-US" dirty="0"/>
          </a:p>
        </p:txBody>
      </p:sp>
    </p:spTree>
    <p:extLst>
      <p:ext uri="{BB962C8B-B14F-4D97-AF65-F5344CB8AC3E}">
        <p14:creationId xmlns:p14="http://schemas.microsoft.com/office/powerpoint/2010/main" val="246138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123887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7"/>
            <a:ext cx="10515600"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4"/>
            <a:ext cx="10515600" cy="1500717"/>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1212025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200087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2030984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5"/>
            <a:ext cx="10515600" cy="1325033"/>
          </a:xfrm>
        </p:spPr>
        <p:txBody>
          <a:bodyPr/>
          <a:lstStyle/>
          <a:p>
            <a:r>
              <a:rPr lang="en-US"/>
              <a:t>Click to edit Master title style</a:t>
            </a:r>
          </a:p>
        </p:txBody>
      </p:sp>
      <p:sp>
        <p:nvSpPr>
          <p:cNvPr id="3" name="Text Placeholder 2"/>
          <p:cNvSpPr>
            <a:spLocks noGrp="1"/>
          </p:cNvSpPr>
          <p:nvPr>
            <p:ph type="body" idx="1"/>
          </p:nvPr>
        </p:nvSpPr>
        <p:spPr>
          <a:xfrm>
            <a:off x="840318" y="1680634"/>
            <a:ext cx="5158316"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40318"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1242568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3727057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2942220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5183717" y="988485"/>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334997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E4D0-FFFD-4776-9E42-760AD3A2FC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F1031D-8A45-41E5-A69D-AABD6DB08C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B6CAA-F8F3-443A-BDA0-85336CFF8C67}"/>
              </a:ext>
            </a:extLst>
          </p:cNvPr>
          <p:cNvSpPr>
            <a:spLocks noGrp="1"/>
          </p:cNvSpPr>
          <p:nvPr>
            <p:ph type="dt" sz="half" idx="10"/>
          </p:nvPr>
        </p:nvSpPr>
        <p:spPr/>
        <p:txBody>
          <a:bodyPr/>
          <a:lstStyle/>
          <a:p>
            <a:fld id="{4B52B7A1-BC04-4D55-BC07-979F3B65ADD3}" type="datetimeFigureOut">
              <a:rPr lang="en-US" smtClean="0"/>
              <a:t>4/14/2020</a:t>
            </a:fld>
            <a:endParaRPr lang="en-US" dirty="0"/>
          </a:p>
        </p:txBody>
      </p:sp>
      <p:sp>
        <p:nvSpPr>
          <p:cNvPr id="5" name="Footer Placeholder 4">
            <a:extLst>
              <a:ext uri="{FF2B5EF4-FFF2-40B4-BE49-F238E27FC236}">
                <a16:creationId xmlns:a16="http://schemas.microsoft.com/office/drawing/2014/main" id="{268BB93B-98F3-49FE-BD98-691327BA66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CAC370-1884-4A9F-A742-856774FD1B88}"/>
              </a:ext>
            </a:extLst>
          </p:cNvPr>
          <p:cNvSpPr>
            <a:spLocks noGrp="1"/>
          </p:cNvSpPr>
          <p:nvPr>
            <p:ph type="sldNum" sz="quarter" idx="12"/>
          </p:nvPr>
        </p:nvSpPr>
        <p:spPr/>
        <p:txBody>
          <a:bodyPr/>
          <a:lstStyle/>
          <a:p>
            <a:fld id="{2EDBFAB8-3B0A-4FE2-9DAA-4F80C4540BA9}" type="slidenum">
              <a:rPr lang="en-US" smtClean="0"/>
              <a:t>‹#›</a:t>
            </a:fld>
            <a:endParaRPr lang="en-US" dirty="0"/>
          </a:p>
        </p:txBody>
      </p:sp>
    </p:spTree>
    <p:extLst>
      <p:ext uri="{BB962C8B-B14F-4D97-AF65-F5344CB8AC3E}">
        <p14:creationId xmlns:p14="http://schemas.microsoft.com/office/powerpoint/2010/main" val="566366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5183717" y="988485"/>
            <a:ext cx="6172200" cy="48725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840318" y="2057400"/>
            <a:ext cx="3932767" cy="381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2880565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3704510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6185"/>
            <a:ext cx="2628900" cy="5810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6185"/>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2033430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9"/>
            <a:ext cx="9144000" cy="1655233"/>
          </a:xfrm>
        </p:spPr>
        <p:txBody>
          <a:bodyPr/>
          <a:lstStyle>
            <a:lvl1pPr marL="0" indent="0" algn="ctr">
              <a:buNone/>
              <a:defRPr sz="3200"/>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385432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3925212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268"/>
            <a:ext cx="10515600" cy="2853267"/>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831851" y="4588935"/>
            <a:ext cx="10515600" cy="1500717"/>
          </a:xfrm>
        </p:spPr>
        <p:txBody>
          <a:bodyPr/>
          <a:lstStyle>
            <a:lvl1pPr marL="0" indent="0">
              <a:buNone/>
              <a:defRPr sz="3200">
                <a:solidFill>
                  <a:schemeClr val="tx1">
                    <a:tint val="75000"/>
                  </a:schemeClr>
                </a:solidFill>
              </a:defRPr>
            </a:lvl1pPr>
            <a:lvl2pPr marL="609570" indent="0">
              <a:buNone/>
              <a:defRPr sz="2667">
                <a:solidFill>
                  <a:schemeClr val="tx1">
                    <a:tint val="75000"/>
                  </a:schemeClr>
                </a:solidFill>
              </a:defRPr>
            </a:lvl2pPr>
            <a:lvl3pPr marL="1219140" indent="0">
              <a:buNone/>
              <a:defRPr sz="2400">
                <a:solidFill>
                  <a:schemeClr val="tx1">
                    <a:tint val="75000"/>
                  </a:schemeClr>
                </a:solidFill>
              </a:defRPr>
            </a:lvl3pPr>
            <a:lvl4pPr marL="1828709" indent="0">
              <a:buNone/>
              <a:defRPr sz="2133">
                <a:solidFill>
                  <a:schemeClr val="tx1">
                    <a:tint val="75000"/>
                  </a:schemeClr>
                </a:solidFill>
              </a:defRPr>
            </a:lvl4pPr>
            <a:lvl5pPr marL="2438278" indent="0">
              <a:buNone/>
              <a:defRPr sz="2133">
                <a:solidFill>
                  <a:schemeClr val="tx1">
                    <a:tint val="75000"/>
                  </a:schemeClr>
                </a:solidFill>
              </a:defRPr>
            </a:lvl5pPr>
            <a:lvl6pPr marL="3047848" indent="0">
              <a:buNone/>
              <a:defRPr sz="2133">
                <a:solidFill>
                  <a:schemeClr val="tx1">
                    <a:tint val="75000"/>
                  </a:schemeClr>
                </a:solidFill>
              </a:defRPr>
            </a:lvl6pPr>
            <a:lvl7pPr marL="3657418" indent="0">
              <a:buNone/>
              <a:defRPr sz="2133">
                <a:solidFill>
                  <a:schemeClr val="tx1">
                    <a:tint val="75000"/>
                  </a:schemeClr>
                </a:solidFill>
              </a:defRPr>
            </a:lvl7pPr>
            <a:lvl8pPr marL="4266987" indent="0">
              <a:buNone/>
              <a:defRPr sz="2133">
                <a:solidFill>
                  <a:schemeClr val="tx1">
                    <a:tint val="75000"/>
                  </a:schemeClr>
                </a:solidFill>
              </a:defRPr>
            </a:lvl8pPr>
            <a:lvl9pPr marL="4876557"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391245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6684"/>
            <a:ext cx="515620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3278965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6186"/>
            <a:ext cx="10515600" cy="1325033"/>
          </a:xfrm>
        </p:spPr>
        <p:txBody>
          <a:bodyPr/>
          <a:lstStyle/>
          <a:p>
            <a:r>
              <a:rPr lang="en-US"/>
              <a:t>Click to edit Master title style</a:t>
            </a:r>
          </a:p>
        </p:txBody>
      </p:sp>
      <p:sp>
        <p:nvSpPr>
          <p:cNvPr id="3" name="Text Placeholder 2"/>
          <p:cNvSpPr>
            <a:spLocks noGrp="1"/>
          </p:cNvSpPr>
          <p:nvPr>
            <p:ph type="body" idx="1"/>
          </p:nvPr>
        </p:nvSpPr>
        <p:spPr>
          <a:xfrm>
            <a:off x="840319" y="1680634"/>
            <a:ext cx="5158316" cy="825500"/>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840319" y="2506133"/>
            <a:ext cx="5158316"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0634"/>
            <a:ext cx="5183717" cy="825500"/>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0" y="2506133"/>
            <a:ext cx="518371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2005525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1460626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218141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4C907-62BF-4799-A448-DA800E036C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3C06FE-A59C-4A7A-9379-E2E02D26AD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147BB5-D517-4B7E-A283-A4F77C889D19}"/>
              </a:ext>
            </a:extLst>
          </p:cNvPr>
          <p:cNvSpPr>
            <a:spLocks noGrp="1"/>
          </p:cNvSpPr>
          <p:nvPr>
            <p:ph type="dt" sz="half" idx="10"/>
          </p:nvPr>
        </p:nvSpPr>
        <p:spPr/>
        <p:txBody>
          <a:bodyPr/>
          <a:lstStyle/>
          <a:p>
            <a:fld id="{4B52B7A1-BC04-4D55-BC07-979F3B65ADD3}" type="datetimeFigureOut">
              <a:rPr lang="en-US" smtClean="0"/>
              <a:t>4/14/2020</a:t>
            </a:fld>
            <a:endParaRPr lang="en-US" dirty="0"/>
          </a:p>
        </p:txBody>
      </p:sp>
      <p:sp>
        <p:nvSpPr>
          <p:cNvPr id="5" name="Footer Placeholder 4">
            <a:extLst>
              <a:ext uri="{FF2B5EF4-FFF2-40B4-BE49-F238E27FC236}">
                <a16:creationId xmlns:a16="http://schemas.microsoft.com/office/drawing/2014/main" id="{09AE67B8-0345-4AEE-A341-AE426D5819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E3F908-9D71-47A3-95FC-B43884199EA1}"/>
              </a:ext>
            </a:extLst>
          </p:cNvPr>
          <p:cNvSpPr>
            <a:spLocks noGrp="1"/>
          </p:cNvSpPr>
          <p:nvPr>
            <p:ph type="sldNum" sz="quarter" idx="12"/>
          </p:nvPr>
        </p:nvSpPr>
        <p:spPr/>
        <p:txBody>
          <a:bodyPr/>
          <a:lstStyle/>
          <a:p>
            <a:fld id="{2EDBFAB8-3B0A-4FE2-9DAA-4F80C4540BA9}" type="slidenum">
              <a:rPr lang="en-US" smtClean="0"/>
              <a:t>‹#›</a:t>
            </a:fld>
            <a:endParaRPr lang="en-US" dirty="0"/>
          </a:p>
        </p:txBody>
      </p:sp>
    </p:spTree>
    <p:extLst>
      <p:ext uri="{BB962C8B-B14F-4D97-AF65-F5344CB8AC3E}">
        <p14:creationId xmlns:p14="http://schemas.microsoft.com/office/powerpoint/2010/main" val="781580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5183717" y="988486"/>
            <a:ext cx="6172200" cy="48725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9" y="2057400"/>
            <a:ext cx="3932767" cy="381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149062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9" y="457200"/>
            <a:ext cx="3932767" cy="16002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5183717" y="988486"/>
            <a:ext cx="6172200" cy="4872567"/>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dirty="0"/>
          </a:p>
        </p:txBody>
      </p:sp>
      <p:sp>
        <p:nvSpPr>
          <p:cNvPr id="4" name="Text Placeholder 3"/>
          <p:cNvSpPr>
            <a:spLocks noGrp="1"/>
          </p:cNvSpPr>
          <p:nvPr>
            <p:ph type="body" sz="half" idx="2"/>
          </p:nvPr>
        </p:nvSpPr>
        <p:spPr>
          <a:xfrm>
            <a:off x="840319" y="2057400"/>
            <a:ext cx="3932767" cy="3812117"/>
          </a:xfrm>
        </p:spPr>
        <p:txBody>
          <a:bodyPr/>
          <a:lstStyle>
            <a:lvl1pPr marL="0" indent="0">
              <a:buNone/>
              <a:defRPr sz="2133"/>
            </a:lvl1pPr>
            <a:lvl2pPr marL="609570" indent="0">
              <a:buNone/>
              <a:defRPr sz="1867"/>
            </a:lvl2pPr>
            <a:lvl3pPr marL="1219140" indent="0">
              <a:buNone/>
              <a:defRPr sz="1600"/>
            </a:lvl3pPr>
            <a:lvl4pPr marL="1828709" indent="0">
              <a:buNone/>
              <a:defRPr sz="1333"/>
            </a:lvl4pPr>
            <a:lvl5pPr marL="2438278" indent="0">
              <a:buNone/>
              <a:defRPr sz="1333"/>
            </a:lvl5pPr>
            <a:lvl6pPr marL="3047848" indent="0">
              <a:buNone/>
              <a:defRPr sz="1333"/>
            </a:lvl6pPr>
            <a:lvl7pPr marL="3657418" indent="0">
              <a:buNone/>
              <a:defRPr sz="1333"/>
            </a:lvl7pPr>
            <a:lvl8pPr marL="4266987" indent="0">
              <a:buNone/>
              <a:defRPr sz="1333"/>
            </a:lvl8pPr>
            <a:lvl9pPr marL="4876557"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246242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67904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6186"/>
            <a:ext cx="2628900" cy="581024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6186"/>
            <a:ext cx="7683500"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179B85-2BE0-6E4A-B7DE-5D7B9AFCFAE6}" type="datetimeFigureOut">
              <a:rPr lang="en-US" smtClean="0"/>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8AE68C-C474-4840-B011-8DC6619626BE}" type="slidenum">
              <a:rPr lang="en-US" smtClean="0"/>
              <a:t>‹#›</a:t>
            </a:fld>
            <a:endParaRPr lang="en-US" dirty="0"/>
          </a:p>
        </p:txBody>
      </p:sp>
    </p:spTree>
    <p:extLst>
      <p:ext uri="{BB962C8B-B14F-4D97-AF65-F5344CB8AC3E}">
        <p14:creationId xmlns:p14="http://schemas.microsoft.com/office/powerpoint/2010/main" val="169603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CCA2D-5452-4D44-B0A2-6C7F9B8329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7189DF-21E0-4140-BE84-12F48118B9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E39A17-D82F-4EDE-AA4E-FC41AA83D1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94718A-2D05-4E1C-98B2-61080383B2C8}"/>
              </a:ext>
            </a:extLst>
          </p:cNvPr>
          <p:cNvSpPr>
            <a:spLocks noGrp="1"/>
          </p:cNvSpPr>
          <p:nvPr>
            <p:ph type="dt" sz="half" idx="10"/>
          </p:nvPr>
        </p:nvSpPr>
        <p:spPr/>
        <p:txBody>
          <a:bodyPr/>
          <a:lstStyle/>
          <a:p>
            <a:fld id="{4B52B7A1-BC04-4D55-BC07-979F3B65ADD3}" type="datetimeFigureOut">
              <a:rPr lang="en-US" smtClean="0"/>
              <a:t>4/14/2020</a:t>
            </a:fld>
            <a:endParaRPr lang="en-US" dirty="0"/>
          </a:p>
        </p:txBody>
      </p:sp>
      <p:sp>
        <p:nvSpPr>
          <p:cNvPr id="6" name="Footer Placeholder 5">
            <a:extLst>
              <a:ext uri="{FF2B5EF4-FFF2-40B4-BE49-F238E27FC236}">
                <a16:creationId xmlns:a16="http://schemas.microsoft.com/office/drawing/2014/main" id="{BCE9D232-502C-4F6A-B989-76C36489DAB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86F265-8A3D-45C0-846E-F0264FAF26E4}"/>
              </a:ext>
            </a:extLst>
          </p:cNvPr>
          <p:cNvSpPr>
            <a:spLocks noGrp="1"/>
          </p:cNvSpPr>
          <p:nvPr>
            <p:ph type="sldNum" sz="quarter" idx="12"/>
          </p:nvPr>
        </p:nvSpPr>
        <p:spPr/>
        <p:txBody>
          <a:bodyPr/>
          <a:lstStyle/>
          <a:p>
            <a:fld id="{2EDBFAB8-3B0A-4FE2-9DAA-4F80C4540BA9}" type="slidenum">
              <a:rPr lang="en-US" smtClean="0"/>
              <a:t>‹#›</a:t>
            </a:fld>
            <a:endParaRPr lang="en-US" dirty="0"/>
          </a:p>
        </p:txBody>
      </p:sp>
    </p:spTree>
    <p:extLst>
      <p:ext uri="{BB962C8B-B14F-4D97-AF65-F5344CB8AC3E}">
        <p14:creationId xmlns:p14="http://schemas.microsoft.com/office/powerpoint/2010/main" val="2856352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E5D6D-C57B-467A-BC6A-D6013134DD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0E1574-8B2D-4D80-B835-54FCE585D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EDC1F4-B2EE-4C7F-B1CE-17671DF84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480653-DB71-4F4A-8361-B3D247995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93DD28-A6BD-49A2-AB58-9C86A8A9F2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101745-BC41-4D39-A501-B3848394C2D5}"/>
              </a:ext>
            </a:extLst>
          </p:cNvPr>
          <p:cNvSpPr>
            <a:spLocks noGrp="1"/>
          </p:cNvSpPr>
          <p:nvPr>
            <p:ph type="dt" sz="half" idx="10"/>
          </p:nvPr>
        </p:nvSpPr>
        <p:spPr/>
        <p:txBody>
          <a:bodyPr/>
          <a:lstStyle/>
          <a:p>
            <a:fld id="{4B52B7A1-BC04-4D55-BC07-979F3B65ADD3}" type="datetimeFigureOut">
              <a:rPr lang="en-US" smtClean="0"/>
              <a:t>4/14/2020</a:t>
            </a:fld>
            <a:endParaRPr lang="en-US" dirty="0"/>
          </a:p>
        </p:txBody>
      </p:sp>
      <p:sp>
        <p:nvSpPr>
          <p:cNvPr id="8" name="Footer Placeholder 7">
            <a:extLst>
              <a:ext uri="{FF2B5EF4-FFF2-40B4-BE49-F238E27FC236}">
                <a16:creationId xmlns:a16="http://schemas.microsoft.com/office/drawing/2014/main" id="{67690A13-05F6-4310-8978-9A1B8C62A48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DB0EB17-0C80-4823-84D1-BB9083859649}"/>
              </a:ext>
            </a:extLst>
          </p:cNvPr>
          <p:cNvSpPr>
            <a:spLocks noGrp="1"/>
          </p:cNvSpPr>
          <p:nvPr>
            <p:ph type="sldNum" sz="quarter" idx="12"/>
          </p:nvPr>
        </p:nvSpPr>
        <p:spPr/>
        <p:txBody>
          <a:bodyPr/>
          <a:lstStyle/>
          <a:p>
            <a:fld id="{2EDBFAB8-3B0A-4FE2-9DAA-4F80C4540BA9}" type="slidenum">
              <a:rPr lang="en-US" smtClean="0"/>
              <a:t>‹#›</a:t>
            </a:fld>
            <a:endParaRPr lang="en-US" dirty="0"/>
          </a:p>
        </p:txBody>
      </p:sp>
    </p:spTree>
    <p:extLst>
      <p:ext uri="{BB962C8B-B14F-4D97-AF65-F5344CB8AC3E}">
        <p14:creationId xmlns:p14="http://schemas.microsoft.com/office/powerpoint/2010/main" val="3578093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DBB9-243D-42B9-A8AB-D763A244D5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62107D-0136-49B3-BD8A-48AE74CE1AF0}"/>
              </a:ext>
            </a:extLst>
          </p:cNvPr>
          <p:cNvSpPr>
            <a:spLocks noGrp="1"/>
          </p:cNvSpPr>
          <p:nvPr>
            <p:ph type="dt" sz="half" idx="10"/>
          </p:nvPr>
        </p:nvSpPr>
        <p:spPr/>
        <p:txBody>
          <a:bodyPr/>
          <a:lstStyle/>
          <a:p>
            <a:fld id="{4B52B7A1-BC04-4D55-BC07-979F3B65ADD3}" type="datetimeFigureOut">
              <a:rPr lang="en-US" smtClean="0"/>
              <a:t>4/14/2020</a:t>
            </a:fld>
            <a:endParaRPr lang="en-US" dirty="0"/>
          </a:p>
        </p:txBody>
      </p:sp>
      <p:sp>
        <p:nvSpPr>
          <p:cNvPr id="4" name="Footer Placeholder 3">
            <a:extLst>
              <a:ext uri="{FF2B5EF4-FFF2-40B4-BE49-F238E27FC236}">
                <a16:creationId xmlns:a16="http://schemas.microsoft.com/office/drawing/2014/main" id="{E9776895-EC57-4D9D-A008-4C9637A308C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F2377FD-E966-4CB9-AC6B-C52C284B6D46}"/>
              </a:ext>
            </a:extLst>
          </p:cNvPr>
          <p:cNvSpPr>
            <a:spLocks noGrp="1"/>
          </p:cNvSpPr>
          <p:nvPr>
            <p:ph type="sldNum" sz="quarter" idx="12"/>
          </p:nvPr>
        </p:nvSpPr>
        <p:spPr/>
        <p:txBody>
          <a:bodyPr/>
          <a:lstStyle/>
          <a:p>
            <a:fld id="{2EDBFAB8-3B0A-4FE2-9DAA-4F80C4540BA9}" type="slidenum">
              <a:rPr lang="en-US" smtClean="0"/>
              <a:t>‹#›</a:t>
            </a:fld>
            <a:endParaRPr lang="en-US" dirty="0"/>
          </a:p>
        </p:txBody>
      </p:sp>
    </p:spTree>
    <p:extLst>
      <p:ext uri="{BB962C8B-B14F-4D97-AF65-F5344CB8AC3E}">
        <p14:creationId xmlns:p14="http://schemas.microsoft.com/office/powerpoint/2010/main" val="204908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8F5EAA-EAF4-4E78-9518-394A3A853F33}"/>
              </a:ext>
            </a:extLst>
          </p:cNvPr>
          <p:cNvSpPr>
            <a:spLocks noGrp="1"/>
          </p:cNvSpPr>
          <p:nvPr>
            <p:ph type="dt" sz="half" idx="10"/>
          </p:nvPr>
        </p:nvSpPr>
        <p:spPr/>
        <p:txBody>
          <a:bodyPr/>
          <a:lstStyle/>
          <a:p>
            <a:fld id="{4B52B7A1-BC04-4D55-BC07-979F3B65ADD3}" type="datetimeFigureOut">
              <a:rPr lang="en-US" smtClean="0"/>
              <a:t>4/14/2020</a:t>
            </a:fld>
            <a:endParaRPr lang="en-US" dirty="0"/>
          </a:p>
        </p:txBody>
      </p:sp>
      <p:sp>
        <p:nvSpPr>
          <p:cNvPr id="3" name="Footer Placeholder 2">
            <a:extLst>
              <a:ext uri="{FF2B5EF4-FFF2-40B4-BE49-F238E27FC236}">
                <a16:creationId xmlns:a16="http://schemas.microsoft.com/office/drawing/2014/main" id="{355CDEBA-C65D-4814-8709-AF4898A521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CAF7D04-0E89-47B6-B22C-E640F40281E6}"/>
              </a:ext>
            </a:extLst>
          </p:cNvPr>
          <p:cNvSpPr>
            <a:spLocks noGrp="1"/>
          </p:cNvSpPr>
          <p:nvPr>
            <p:ph type="sldNum" sz="quarter" idx="12"/>
          </p:nvPr>
        </p:nvSpPr>
        <p:spPr/>
        <p:txBody>
          <a:bodyPr/>
          <a:lstStyle/>
          <a:p>
            <a:fld id="{2EDBFAB8-3B0A-4FE2-9DAA-4F80C4540BA9}" type="slidenum">
              <a:rPr lang="en-US" smtClean="0"/>
              <a:t>‹#›</a:t>
            </a:fld>
            <a:endParaRPr lang="en-US" dirty="0"/>
          </a:p>
        </p:txBody>
      </p:sp>
    </p:spTree>
    <p:extLst>
      <p:ext uri="{BB962C8B-B14F-4D97-AF65-F5344CB8AC3E}">
        <p14:creationId xmlns:p14="http://schemas.microsoft.com/office/powerpoint/2010/main" val="332518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41F4-B8D0-4E81-B5DE-2012AEF3F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75C182-0594-4A59-8E26-02D84CEBA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FD871C-B753-48E5-B843-055D81ACD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DAC50-6F1C-443A-ADD5-956E41DE7BCB}"/>
              </a:ext>
            </a:extLst>
          </p:cNvPr>
          <p:cNvSpPr>
            <a:spLocks noGrp="1"/>
          </p:cNvSpPr>
          <p:nvPr>
            <p:ph type="dt" sz="half" idx="10"/>
          </p:nvPr>
        </p:nvSpPr>
        <p:spPr/>
        <p:txBody>
          <a:bodyPr/>
          <a:lstStyle/>
          <a:p>
            <a:fld id="{4B52B7A1-BC04-4D55-BC07-979F3B65ADD3}" type="datetimeFigureOut">
              <a:rPr lang="en-US" smtClean="0"/>
              <a:t>4/14/2020</a:t>
            </a:fld>
            <a:endParaRPr lang="en-US" dirty="0"/>
          </a:p>
        </p:txBody>
      </p:sp>
      <p:sp>
        <p:nvSpPr>
          <p:cNvPr id="6" name="Footer Placeholder 5">
            <a:extLst>
              <a:ext uri="{FF2B5EF4-FFF2-40B4-BE49-F238E27FC236}">
                <a16:creationId xmlns:a16="http://schemas.microsoft.com/office/drawing/2014/main" id="{2D521D46-5E4E-4E0C-9BF1-538E39D8951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2FAEB-BE04-4069-8156-3B3B181B218B}"/>
              </a:ext>
            </a:extLst>
          </p:cNvPr>
          <p:cNvSpPr>
            <a:spLocks noGrp="1"/>
          </p:cNvSpPr>
          <p:nvPr>
            <p:ph type="sldNum" sz="quarter" idx="12"/>
          </p:nvPr>
        </p:nvSpPr>
        <p:spPr/>
        <p:txBody>
          <a:bodyPr/>
          <a:lstStyle/>
          <a:p>
            <a:fld id="{2EDBFAB8-3B0A-4FE2-9DAA-4F80C4540BA9}" type="slidenum">
              <a:rPr lang="en-US" smtClean="0"/>
              <a:t>‹#›</a:t>
            </a:fld>
            <a:endParaRPr lang="en-US" dirty="0"/>
          </a:p>
        </p:txBody>
      </p:sp>
    </p:spTree>
    <p:extLst>
      <p:ext uri="{BB962C8B-B14F-4D97-AF65-F5344CB8AC3E}">
        <p14:creationId xmlns:p14="http://schemas.microsoft.com/office/powerpoint/2010/main" val="130352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3925-31AA-4975-AFC5-7910D777B7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94E04B-4940-4973-B760-E029B77DD9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165BC99-A500-48E6-9731-037731B74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AC127-56E8-447F-80C3-2C98EA726856}"/>
              </a:ext>
            </a:extLst>
          </p:cNvPr>
          <p:cNvSpPr>
            <a:spLocks noGrp="1"/>
          </p:cNvSpPr>
          <p:nvPr>
            <p:ph type="dt" sz="half" idx="10"/>
          </p:nvPr>
        </p:nvSpPr>
        <p:spPr/>
        <p:txBody>
          <a:bodyPr/>
          <a:lstStyle/>
          <a:p>
            <a:fld id="{4B52B7A1-BC04-4D55-BC07-979F3B65ADD3}" type="datetimeFigureOut">
              <a:rPr lang="en-US" smtClean="0"/>
              <a:t>4/14/2020</a:t>
            </a:fld>
            <a:endParaRPr lang="en-US" dirty="0"/>
          </a:p>
        </p:txBody>
      </p:sp>
      <p:sp>
        <p:nvSpPr>
          <p:cNvPr id="6" name="Footer Placeholder 5">
            <a:extLst>
              <a:ext uri="{FF2B5EF4-FFF2-40B4-BE49-F238E27FC236}">
                <a16:creationId xmlns:a16="http://schemas.microsoft.com/office/drawing/2014/main" id="{D0D7201F-1A84-4D87-8839-405B19424F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39392D-D471-4A80-846A-5826520D66C3}"/>
              </a:ext>
            </a:extLst>
          </p:cNvPr>
          <p:cNvSpPr>
            <a:spLocks noGrp="1"/>
          </p:cNvSpPr>
          <p:nvPr>
            <p:ph type="sldNum" sz="quarter" idx="12"/>
          </p:nvPr>
        </p:nvSpPr>
        <p:spPr/>
        <p:txBody>
          <a:bodyPr/>
          <a:lstStyle/>
          <a:p>
            <a:fld id="{2EDBFAB8-3B0A-4FE2-9DAA-4F80C4540BA9}" type="slidenum">
              <a:rPr lang="en-US" smtClean="0"/>
              <a:t>‹#›</a:t>
            </a:fld>
            <a:endParaRPr lang="en-US" dirty="0"/>
          </a:p>
        </p:txBody>
      </p:sp>
    </p:spTree>
    <p:extLst>
      <p:ext uri="{BB962C8B-B14F-4D97-AF65-F5344CB8AC3E}">
        <p14:creationId xmlns:p14="http://schemas.microsoft.com/office/powerpoint/2010/main" val="89694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8FA1C2-FF46-4C05-A3FA-D9B4B7D3FA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D249B4-E14D-44FC-82FD-A42D4FBA2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50B2C-53BB-4392-AECE-E1776AB3E9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2B7A1-BC04-4D55-BC07-979F3B65ADD3}" type="datetimeFigureOut">
              <a:rPr lang="en-US" smtClean="0"/>
              <a:t>4/14/2020</a:t>
            </a:fld>
            <a:endParaRPr lang="en-US"/>
          </a:p>
        </p:txBody>
      </p:sp>
      <p:sp>
        <p:nvSpPr>
          <p:cNvPr id="5" name="Footer Placeholder 4">
            <a:extLst>
              <a:ext uri="{FF2B5EF4-FFF2-40B4-BE49-F238E27FC236}">
                <a16:creationId xmlns:a16="http://schemas.microsoft.com/office/drawing/2014/main" id="{430BC33F-7100-425B-9DFA-EE0A6B57F5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553425-C527-4BBB-B4C4-C460B71FB7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BFAB8-3B0A-4FE2-9DAA-4F80C4540BA9}" type="slidenum">
              <a:rPr lang="en-US" smtClean="0"/>
              <a:t>‹#›</a:t>
            </a:fld>
            <a:endParaRPr lang="en-US"/>
          </a:p>
        </p:txBody>
      </p:sp>
    </p:spTree>
    <p:extLst>
      <p:ext uri="{BB962C8B-B14F-4D97-AF65-F5344CB8AC3E}">
        <p14:creationId xmlns:p14="http://schemas.microsoft.com/office/powerpoint/2010/main" val="510501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8D179B85-2BE0-6E4A-B7DE-5D7B9AFCFAE6}" type="datetimeFigureOut">
              <a:rPr lang="en-US" smtClean="0"/>
              <a:t>4/14/2020</a:t>
            </a:fld>
            <a:endParaRPr lang="en-US" dirty="0"/>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C8AE68C-C474-4840-B011-8DC6619626BE}" type="slidenum">
              <a:rPr lang="en-US" smtClean="0"/>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810704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6"/>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3"/>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8D179B85-2BE0-6E4A-B7DE-5D7B9AFCFAE6}" type="datetimeFigureOut">
              <a:rPr lang="en-US" smtClean="0"/>
              <a:t>4/14/2020</a:t>
            </a:fld>
            <a:endParaRPr lang="en-US" dirty="0"/>
          </a:p>
        </p:txBody>
      </p:sp>
      <p:sp>
        <p:nvSpPr>
          <p:cNvPr id="5" name="Footer Placeholder 4"/>
          <p:cNvSpPr>
            <a:spLocks noGrp="1"/>
          </p:cNvSpPr>
          <p:nvPr>
            <p:ph type="ftr" sz="quarter" idx="3"/>
          </p:nvPr>
        </p:nvSpPr>
        <p:spPr>
          <a:xfrm>
            <a:off x="4038600" y="6356353"/>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3"/>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AC8AE68C-C474-4840-B011-8DC6619626BE}" type="slidenum">
              <a:rPr lang="en-US" smtClean="0"/>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73225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1914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84" indent="-304784" algn="l" defTabSz="1219140" rtl="0" eaLnBrk="1" latinLnBrk="0" hangingPunct="1">
        <a:lnSpc>
          <a:spcPct val="90000"/>
        </a:lnSpc>
        <a:spcBef>
          <a:spcPts val="1333"/>
        </a:spcBef>
        <a:buFont typeface="Arial"/>
        <a:buChar char="•"/>
        <a:defRPr sz="3733" kern="1200">
          <a:solidFill>
            <a:schemeClr val="tx1"/>
          </a:solidFill>
          <a:latin typeface="+mn-lt"/>
          <a:ea typeface="+mn-ea"/>
          <a:cs typeface="+mn-cs"/>
        </a:defRPr>
      </a:lvl1pPr>
      <a:lvl2pPr marL="914354" indent="-304784" algn="l" defTabSz="1219140" rtl="0" eaLnBrk="1" latinLnBrk="0" hangingPunct="1">
        <a:lnSpc>
          <a:spcPct val="90000"/>
        </a:lnSpc>
        <a:spcBef>
          <a:spcPts val="667"/>
        </a:spcBef>
        <a:buFont typeface="Arial"/>
        <a:buChar char="•"/>
        <a:defRPr sz="3200" kern="1200">
          <a:solidFill>
            <a:schemeClr val="tx1"/>
          </a:solidFill>
          <a:latin typeface="+mn-lt"/>
          <a:ea typeface="+mn-ea"/>
          <a:cs typeface="+mn-cs"/>
        </a:defRPr>
      </a:lvl2pPr>
      <a:lvl3pPr marL="1523925" indent="-304784" algn="l" defTabSz="1219140" rtl="0" eaLnBrk="1" latinLnBrk="0" hangingPunct="1">
        <a:lnSpc>
          <a:spcPct val="90000"/>
        </a:lnSpc>
        <a:spcBef>
          <a:spcPts val="667"/>
        </a:spcBef>
        <a:buFont typeface="Arial"/>
        <a:buChar char="•"/>
        <a:defRPr sz="2667" kern="1200">
          <a:solidFill>
            <a:schemeClr val="tx1"/>
          </a:solidFill>
          <a:latin typeface="+mn-lt"/>
          <a:ea typeface="+mn-ea"/>
          <a:cs typeface="+mn-cs"/>
        </a:defRPr>
      </a:lvl3pPr>
      <a:lvl4pPr marL="2133493"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4pPr>
      <a:lvl5pPr marL="274306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5pPr>
      <a:lvl6pPr marL="335263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20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772"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341" indent="-304784" algn="l" defTabSz="121914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9A342-7484-4FE7-A933-89849EB4E510}"/>
              </a:ext>
            </a:extLst>
          </p:cNvPr>
          <p:cNvSpPr>
            <a:spLocks noGrp="1"/>
          </p:cNvSpPr>
          <p:nvPr>
            <p:ph type="ctrTitle"/>
          </p:nvPr>
        </p:nvSpPr>
        <p:spPr>
          <a:xfrm>
            <a:off x="6982934" y="1783959"/>
            <a:ext cx="4645250" cy="2889114"/>
          </a:xfrm>
        </p:spPr>
        <p:txBody>
          <a:bodyPr anchor="b">
            <a:normAutofit/>
          </a:bodyPr>
          <a:lstStyle/>
          <a:p>
            <a:pPr algn="l"/>
            <a:r>
              <a:rPr lang="en-US" dirty="0"/>
              <a:t>Wellbeing Data and Trends</a:t>
            </a:r>
          </a:p>
        </p:txBody>
      </p:sp>
      <p:sp>
        <p:nvSpPr>
          <p:cNvPr id="3" name="Subtitle 2">
            <a:extLst>
              <a:ext uri="{FF2B5EF4-FFF2-40B4-BE49-F238E27FC236}">
                <a16:creationId xmlns:a16="http://schemas.microsoft.com/office/drawing/2014/main" id="{BB0836E8-594F-4373-B7B9-B26054172A33}"/>
              </a:ext>
            </a:extLst>
          </p:cNvPr>
          <p:cNvSpPr>
            <a:spLocks noGrp="1"/>
          </p:cNvSpPr>
          <p:nvPr>
            <p:ph type="subTitle" idx="1"/>
          </p:nvPr>
        </p:nvSpPr>
        <p:spPr>
          <a:xfrm>
            <a:off x="6982934" y="5043638"/>
            <a:ext cx="4317125" cy="874369"/>
          </a:xfrm>
        </p:spPr>
        <p:txBody>
          <a:bodyPr anchor="t">
            <a:normAutofit/>
          </a:bodyPr>
          <a:lstStyle/>
          <a:p>
            <a:pPr algn="l"/>
            <a:r>
              <a:rPr lang="en-US" sz="4000" dirty="0"/>
              <a:t>February 2020</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99FE852-B798-4878-989B-1E1CBD339D40}"/>
              </a:ext>
            </a:extLst>
          </p:cNvPr>
          <p:cNvPicPr>
            <a:picLocks noChangeAspect="1"/>
          </p:cNvPicPr>
          <p:nvPr/>
        </p:nvPicPr>
        <p:blipFill rotWithShape="1">
          <a:blip r:embed="rId3"/>
          <a:srcRect l="5365" t="7365" r="48630" b="-7365"/>
          <a:stretch/>
        </p:blipFill>
        <p:spPr>
          <a:xfrm>
            <a:off x="67375" y="0"/>
            <a:ext cx="6070443" cy="7422242"/>
          </a:xfrm>
          <a:prstGeom prst="rect">
            <a:avLst/>
          </a:prstGeom>
        </p:spPr>
      </p:pic>
    </p:spTree>
    <p:extLst>
      <p:ext uri="{BB962C8B-B14F-4D97-AF65-F5344CB8AC3E}">
        <p14:creationId xmlns:p14="http://schemas.microsoft.com/office/powerpoint/2010/main" val="38462930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F4FC0-5CC9-4FED-AEEA-DAC19BCC84C4}"/>
              </a:ext>
            </a:extLst>
          </p:cNvPr>
          <p:cNvSpPr>
            <a:spLocks noGrp="1"/>
          </p:cNvSpPr>
          <p:nvPr>
            <p:ph type="title"/>
          </p:nvPr>
        </p:nvSpPr>
        <p:spPr/>
        <p:txBody>
          <a:bodyPr/>
          <a:lstStyle/>
          <a:p>
            <a:r>
              <a:rPr lang="en-US" dirty="0">
                <a:latin typeface="Arial"/>
                <a:cs typeface="Calibri Light"/>
              </a:rPr>
              <a:t>Crisis Intervention </a:t>
            </a:r>
          </a:p>
        </p:txBody>
      </p:sp>
      <p:graphicFrame>
        <p:nvGraphicFramePr>
          <p:cNvPr id="5" name="Content Placeholder 4">
            <a:extLst>
              <a:ext uri="{FF2B5EF4-FFF2-40B4-BE49-F238E27FC236}">
                <a16:creationId xmlns:a16="http://schemas.microsoft.com/office/drawing/2014/main" id="{8179BDB6-F17D-4683-8477-D45E77878531}"/>
              </a:ext>
            </a:extLst>
          </p:cNvPr>
          <p:cNvGraphicFramePr>
            <a:graphicFrameLocks noGrp="1"/>
          </p:cNvGraphicFramePr>
          <p:nvPr>
            <p:ph sz="half" idx="1"/>
          </p:nvPr>
        </p:nvGraphicFramePr>
        <p:xfrm>
          <a:off x="1603188" y="1792940"/>
          <a:ext cx="8281896" cy="4120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381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ED71-149A-4CE5-A16F-33B8DD02486F}"/>
              </a:ext>
            </a:extLst>
          </p:cNvPr>
          <p:cNvSpPr>
            <a:spLocks noGrp="1"/>
          </p:cNvSpPr>
          <p:nvPr>
            <p:ph type="title"/>
          </p:nvPr>
        </p:nvSpPr>
        <p:spPr>
          <a:xfrm>
            <a:off x="838200" y="365125"/>
            <a:ext cx="10515600" cy="1325563"/>
          </a:xfrm>
        </p:spPr>
        <p:txBody>
          <a:bodyPr/>
          <a:lstStyle/>
          <a:p>
            <a:r>
              <a:rPr lang="en-US" b="1" dirty="0">
                <a:cs typeface="Calibri Light"/>
              </a:rPr>
              <a:t>College Mental Health Data</a:t>
            </a:r>
            <a:endParaRPr lang="en-US" dirty="0"/>
          </a:p>
        </p:txBody>
      </p:sp>
      <p:sp>
        <p:nvSpPr>
          <p:cNvPr id="6" name="Content Placeholder 5">
            <a:extLst>
              <a:ext uri="{FF2B5EF4-FFF2-40B4-BE49-F238E27FC236}">
                <a16:creationId xmlns:a16="http://schemas.microsoft.com/office/drawing/2014/main" id="{13572B7B-6A75-4CFA-A249-3BAB091B6490}"/>
              </a:ext>
            </a:extLst>
          </p:cNvPr>
          <p:cNvSpPr>
            <a:spLocks noGrp="1"/>
          </p:cNvSpPr>
          <p:nvPr>
            <p:ph idx="1"/>
          </p:nvPr>
        </p:nvSpPr>
        <p:spPr/>
        <p:txBody>
          <a:bodyPr vert="horz" lIns="121920" tIns="60960" rIns="121920" bIns="60960" rtlCol="0" anchor="t">
            <a:normAutofit fontScale="85000" lnSpcReduction="20000"/>
          </a:bodyPr>
          <a:lstStyle/>
          <a:p>
            <a:pPr marL="0" indent="0">
              <a:buNone/>
            </a:pPr>
            <a:r>
              <a:rPr lang="en-US" dirty="0">
                <a:cs typeface="Calibri"/>
              </a:rPr>
              <a:t>Carruth Center 2018-2019</a:t>
            </a:r>
            <a:endParaRPr lang="en-US" dirty="0">
              <a:latin typeface="Arial"/>
              <a:cs typeface="Arial"/>
            </a:endParaRPr>
          </a:p>
          <a:p>
            <a:pPr marL="0" indent="0">
              <a:buNone/>
            </a:pPr>
            <a:r>
              <a:rPr lang="en-US" dirty="0">
                <a:latin typeface="Arial"/>
                <a:cs typeface="Arial"/>
              </a:rPr>
              <a:t>54% of students reported having prior counseling</a:t>
            </a:r>
          </a:p>
          <a:p>
            <a:r>
              <a:rPr lang="en-US" dirty="0">
                <a:latin typeface="Arial"/>
                <a:cs typeface="Arial"/>
              </a:rPr>
              <a:t>72%  --depressive </a:t>
            </a:r>
            <a:r>
              <a:rPr lang="en-US" dirty="0" err="1">
                <a:latin typeface="Arial"/>
                <a:cs typeface="Arial"/>
              </a:rPr>
              <a:t>sxs</a:t>
            </a:r>
            <a:endParaRPr lang="en-US" dirty="0">
              <a:latin typeface="Calibri"/>
              <a:ea typeface="+mn-lt"/>
              <a:cs typeface="Calibri"/>
            </a:endParaRPr>
          </a:p>
          <a:p>
            <a:r>
              <a:rPr lang="en-US" dirty="0">
                <a:latin typeface="Arial"/>
                <a:cs typeface="Arial"/>
              </a:rPr>
              <a:t>85% --anxiety </a:t>
            </a:r>
            <a:r>
              <a:rPr lang="en-US" dirty="0" err="1">
                <a:latin typeface="Arial"/>
                <a:cs typeface="Arial"/>
              </a:rPr>
              <a:t>sxs</a:t>
            </a:r>
            <a:endParaRPr lang="en-US" dirty="0">
              <a:ea typeface="+mn-lt"/>
              <a:cs typeface="+mn-lt"/>
            </a:endParaRPr>
          </a:p>
          <a:p>
            <a:r>
              <a:rPr lang="en-US" dirty="0">
                <a:latin typeface="Arial"/>
                <a:cs typeface="Arial"/>
              </a:rPr>
              <a:t>52% --issues with sleep</a:t>
            </a:r>
            <a:endParaRPr lang="en-US" dirty="0">
              <a:ea typeface="+mn-lt"/>
              <a:cs typeface="+mn-lt"/>
            </a:endParaRPr>
          </a:p>
          <a:p>
            <a:r>
              <a:rPr lang="en-US" dirty="0">
                <a:latin typeface="Arial"/>
                <a:cs typeface="Arial"/>
              </a:rPr>
              <a:t>29% --substance use issues</a:t>
            </a:r>
            <a:endParaRPr lang="en-US" dirty="0">
              <a:ea typeface="+mn-lt"/>
              <a:cs typeface="+mn-lt"/>
            </a:endParaRPr>
          </a:p>
          <a:p>
            <a:r>
              <a:rPr lang="en-US" dirty="0">
                <a:latin typeface="Arial"/>
                <a:cs typeface="Arial"/>
              </a:rPr>
              <a:t>32% --previous/current self-injury</a:t>
            </a:r>
            <a:endParaRPr lang="en-US" dirty="0">
              <a:latin typeface="Calibri" panose="020F0502020204030204"/>
              <a:cs typeface="Calibri" panose="020F0502020204030204"/>
            </a:endParaRPr>
          </a:p>
          <a:p>
            <a:r>
              <a:rPr lang="en-US" dirty="0">
                <a:latin typeface="Arial"/>
                <a:cs typeface="Arial"/>
              </a:rPr>
              <a:t>Suicide</a:t>
            </a:r>
            <a:endParaRPr lang="en-US" dirty="0">
              <a:ea typeface="+mn-lt"/>
              <a:cs typeface="+mn-lt"/>
            </a:endParaRPr>
          </a:p>
          <a:p>
            <a:pPr lvl="1"/>
            <a:r>
              <a:rPr lang="en-US" sz="3733" dirty="0">
                <a:latin typeface="Arial"/>
                <a:cs typeface="Arial"/>
              </a:rPr>
              <a:t>29% --current ideation</a:t>
            </a:r>
            <a:endParaRPr lang="en-US" sz="3733" dirty="0">
              <a:ea typeface="+mn-lt"/>
              <a:cs typeface="+mn-lt"/>
            </a:endParaRPr>
          </a:p>
          <a:p>
            <a:pPr lvl="1"/>
            <a:r>
              <a:rPr lang="en-US" sz="3733" dirty="0">
                <a:latin typeface="Arial"/>
                <a:cs typeface="Arial"/>
              </a:rPr>
              <a:t>33% --past ideation</a:t>
            </a:r>
            <a:endParaRPr lang="en-US" sz="3733" dirty="0">
              <a:ea typeface="+mn-lt"/>
              <a:cs typeface="+mn-lt"/>
            </a:endParaRPr>
          </a:p>
          <a:p>
            <a:pPr lvl="1"/>
            <a:r>
              <a:rPr lang="en-US" sz="3733" dirty="0">
                <a:latin typeface="Arial"/>
                <a:cs typeface="Arial"/>
              </a:rPr>
              <a:t>8% --reported past attempt</a:t>
            </a:r>
            <a:endParaRPr lang="en-US" sz="3733" dirty="0">
              <a:cs typeface="Calibri" panose="020F0502020204030204"/>
            </a:endParaRPr>
          </a:p>
        </p:txBody>
      </p:sp>
      <p:pic>
        <p:nvPicPr>
          <p:cNvPr id="4098" name="Picture 2" descr="Image result for so much data">
            <a:extLst>
              <a:ext uri="{FF2B5EF4-FFF2-40B4-BE49-F238E27FC236}">
                <a16:creationId xmlns:a16="http://schemas.microsoft.com/office/drawing/2014/main" id="{5CBF53F5-0526-4470-850F-AD4A109A6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631" y="1349465"/>
            <a:ext cx="32893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841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C306-5B7E-4E8C-B4C3-ED85C479CBDB}"/>
              </a:ext>
            </a:extLst>
          </p:cNvPr>
          <p:cNvSpPr>
            <a:spLocks noGrp="1"/>
          </p:cNvSpPr>
          <p:nvPr>
            <p:ph type="title"/>
          </p:nvPr>
        </p:nvSpPr>
        <p:spPr/>
        <p:txBody>
          <a:bodyPr/>
          <a:lstStyle/>
          <a:p>
            <a:r>
              <a:rPr lang="en-US" dirty="0">
                <a:latin typeface="Arial"/>
                <a:cs typeface="Calibri Light"/>
              </a:rPr>
              <a:t>Fall 2019 Data </a:t>
            </a:r>
          </a:p>
        </p:txBody>
      </p:sp>
      <p:sp>
        <p:nvSpPr>
          <p:cNvPr id="3" name="Content Placeholder 2">
            <a:extLst>
              <a:ext uri="{FF2B5EF4-FFF2-40B4-BE49-F238E27FC236}">
                <a16:creationId xmlns:a16="http://schemas.microsoft.com/office/drawing/2014/main" id="{FC5C123A-B481-45FF-9873-5CC6A96266F9}"/>
              </a:ext>
            </a:extLst>
          </p:cNvPr>
          <p:cNvSpPr>
            <a:spLocks noGrp="1"/>
          </p:cNvSpPr>
          <p:nvPr>
            <p:ph sz="half" idx="1"/>
          </p:nvPr>
        </p:nvSpPr>
        <p:spPr>
          <a:xfrm>
            <a:off x="838200" y="1724960"/>
            <a:ext cx="10515600" cy="4349749"/>
          </a:xfrm>
        </p:spPr>
        <p:txBody>
          <a:bodyPr>
            <a:normAutofit lnSpcReduction="10000"/>
          </a:bodyPr>
          <a:lstStyle/>
          <a:p>
            <a:r>
              <a:rPr lang="en-US" sz="3200" dirty="0">
                <a:latin typeface="Arial"/>
                <a:cs typeface="Arial"/>
              </a:rPr>
              <a:t>Number of students served: 1985 (7% of the student population)</a:t>
            </a:r>
          </a:p>
          <a:p>
            <a:pPr marL="1219140" indent="-609570"/>
            <a:r>
              <a:rPr lang="en-US" sz="3200" dirty="0">
                <a:latin typeface="Arial"/>
                <a:cs typeface="Arial"/>
              </a:rPr>
              <a:t>Projected percentage for 2019-2020 academic year: 12% </a:t>
            </a:r>
          </a:p>
          <a:p>
            <a:r>
              <a:rPr lang="en-US" sz="3200" dirty="0">
                <a:latin typeface="Arial"/>
                <a:cs typeface="Arial"/>
              </a:rPr>
              <a:t>Personal counseling: 2436 sessions, 508 students</a:t>
            </a:r>
          </a:p>
          <a:p>
            <a:r>
              <a:rPr lang="en-US" sz="3200" dirty="0">
                <a:latin typeface="Arial"/>
                <a:cs typeface="Arial"/>
              </a:rPr>
              <a:t>Crisis intervention: 236 sessions</a:t>
            </a:r>
          </a:p>
          <a:p>
            <a:r>
              <a:rPr lang="en-US" sz="3200" dirty="0">
                <a:latin typeface="Arial"/>
                <a:cs typeface="Arial"/>
              </a:rPr>
              <a:t>Workshops/Outreach: ~3000 students </a:t>
            </a:r>
          </a:p>
          <a:p>
            <a:r>
              <a:rPr lang="en-US" sz="3200" dirty="0">
                <a:latin typeface="Arial"/>
                <a:cs typeface="Arial"/>
              </a:rPr>
              <a:t>Group therapy: 14 groups </a:t>
            </a:r>
          </a:p>
          <a:p>
            <a:endParaRPr lang="en-US" sz="3200" dirty="0">
              <a:solidFill>
                <a:schemeClr val="bg1"/>
              </a:solidFill>
              <a:latin typeface="Arial"/>
              <a:cs typeface="Arial"/>
            </a:endParaRPr>
          </a:p>
          <a:p>
            <a:endParaRPr lang="en-US" dirty="0"/>
          </a:p>
        </p:txBody>
      </p:sp>
    </p:spTree>
    <p:extLst>
      <p:ext uri="{BB962C8B-B14F-4D97-AF65-F5344CB8AC3E}">
        <p14:creationId xmlns:p14="http://schemas.microsoft.com/office/powerpoint/2010/main" val="103333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AC072-A5F4-45BC-8673-F5ADEC35502B}"/>
              </a:ext>
            </a:extLst>
          </p:cNvPr>
          <p:cNvSpPr>
            <a:spLocks noGrp="1"/>
          </p:cNvSpPr>
          <p:nvPr>
            <p:ph type="title"/>
          </p:nvPr>
        </p:nvSpPr>
        <p:spPr>
          <a:xfrm>
            <a:off x="838200" y="366184"/>
            <a:ext cx="10515600" cy="1046253"/>
          </a:xfrm>
        </p:spPr>
        <p:txBody>
          <a:bodyPr/>
          <a:lstStyle/>
          <a:p>
            <a:r>
              <a:rPr lang="en-US" dirty="0">
                <a:latin typeface="Arial"/>
                <a:ea typeface="+mj-lt"/>
                <a:cs typeface="+mj-lt"/>
              </a:rPr>
              <a:t>Is the Sky Falling?!</a:t>
            </a:r>
            <a:endParaRPr lang="en-US" dirty="0">
              <a:latin typeface="Arial"/>
            </a:endParaRPr>
          </a:p>
        </p:txBody>
      </p:sp>
      <p:sp>
        <p:nvSpPr>
          <p:cNvPr id="3" name="Content Placeholder 2">
            <a:extLst>
              <a:ext uri="{FF2B5EF4-FFF2-40B4-BE49-F238E27FC236}">
                <a16:creationId xmlns:a16="http://schemas.microsoft.com/office/drawing/2014/main" id="{4CA03EF6-869D-445D-84A2-C08D85FF2E8F}"/>
              </a:ext>
            </a:extLst>
          </p:cNvPr>
          <p:cNvSpPr>
            <a:spLocks noGrp="1"/>
          </p:cNvSpPr>
          <p:nvPr>
            <p:ph idx="1"/>
          </p:nvPr>
        </p:nvSpPr>
        <p:spPr>
          <a:xfrm>
            <a:off x="838201" y="1492148"/>
            <a:ext cx="7272455" cy="4349749"/>
          </a:xfrm>
        </p:spPr>
        <p:txBody>
          <a:bodyPr vert="horz" lIns="121920" tIns="60960" rIns="121920" bIns="60960" rtlCol="0" anchor="t">
            <a:normAutofit/>
          </a:bodyPr>
          <a:lstStyle/>
          <a:p>
            <a:r>
              <a:rPr lang="en-US" dirty="0">
                <a:latin typeface="Arial"/>
                <a:ea typeface="+mn-lt"/>
                <a:cs typeface="+mn-lt"/>
              </a:rPr>
              <a:t>Normalization Evidence of our success</a:t>
            </a:r>
            <a:endParaRPr lang="en-US" dirty="0">
              <a:latin typeface="Arial"/>
              <a:cs typeface="Calibri"/>
            </a:endParaRPr>
          </a:p>
          <a:p>
            <a:pPr lvl="1"/>
            <a:r>
              <a:rPr lang="en-US" dirty="0">
                <a:latin typeface="Arial"/>
                <a:ea typeface="+mn-lt"/>
                <a:cs typeface="+mn-lt"/>
              </a:rPr>
              <a:t>SAMHSA</a:t>
            </a:r>
            <a:endParaRPr lang="en-US" dirty="0">
              <a:latin typeface="Arial"/>
              <a:cs typeface="Calibri"/>
            </a:endParaRPr>
          </a:p>
          <a:p>
            <a:pPr lvl="1"/>
            <a:r>
              <a:rPr lang="en-US" dirty="0">
                <a:latin typeface="Arial"/>
                <a:ea typeface="+mn-lt"/>
                <a:cs typeface="+mn-lt"/>
              </a:rPr>
              <a:t>Peer programs in middle schools</a:t>
            </a:r>
            <a:endParaRPr lang="en-US" dirty="0">
              <a:latin typeface="Arial"/>
              <a:cs typeface="Calibri"/>
            </a:endParaRPr>
          </a:p>
          <a:p>
            <a:pPr lvl="1"/>
            <a:r>
              <a:rPr lang="en-US" dirty="0">
                <a:latin typeface="Arial"/>
                <a:ea typeface="+mn-lt"/>
                <a:cs typeface="+mn-lt"/>
              </a:rPr>
              <a:t>Pop culture</a:t>
            </a:r>
            <a:endParaRPr lang="en-US" dirty="0">
              <a:latin typeface="Arial"/>
              <a:cs typeface="Calibri"/>
            </a:endParaRPr>
          </a:p>
          <a:p>
            <a:endParaRPr lang="en-US" dirty="0">
              <a:latin typeface="Arial"/>
              <a:cs typeface="Calibri"/>
            </a:endParaRPr>
          </a:p>
          <a:p>
            <a:r>
              <a:rPr lang="en-US" dirty="0">
                <a:latin typeface="Arial"/>
                <a:ea typeface="+mn-lt"/>
                <a:cs typeface="+mn-lt"/>
              </a:rPr>
              <a:t>But yes… also lack of resiliency and reduced coping skills</a:t>
            </a:r>
            <a:endParaRPr lang="en-US" dirty="0">
              <a:latin typeface="Arial"/>
              <a:cs typeface="Calibri"/>
            </a:endParaRPr>
          </a:p>
          <a:p>
            <a:endParaRPr lang="en-US" dirty="0">
              <a:cs typeface="Calibri"/>
            </a:endParaRPr>
          </a:p>
        </p:txBody>
      </p:sp>
      <p:pic>
        <p:nvPicPr>
          <p:cNvPr id="4" name="Picture 4" descr="A close up of a squirrel on a wooden surface&#10;&#10;Description generated with very high confidence">
            <a:extLst>
              <a:ext uri="{FF2B5EF4-FFF2-40B4-BE49-F238E27FC236}">
                <a16:creationId xmlns:a16="http://schemas.microsoft.com/office/drawing/2014/main" id="{0E0F5368-2B27-4D05-A238-29F96387ABAC}"/>
              </a:ext>
            </a:extLst>
          </p:cNvPr>
          <p:cNvPicPr>
            <a:picLocks noChangeAspect="1"/>
          </p:cNvPicPr>
          <p:nvPr/>
        </p:nvPicPr>
        <p:blipFill>
          <a:blip r:embed="rId2"/>
          <a:stretch>
            <a:fillRect/>
          </a:stretch>
        </p:blipFill>
        <p:spPr>
          <a:xfrm>
            <a:off x="8275969" y="852577"/>
            <a:ext cx="2857500" cy="3657600"/>
          </a:xfrm>
          <a:prstGeom prst="rect">
            <a:avLst/>
          </a:prstGeom>
        </p:spPr>
      </p:pic>
    </p:spTree>
    <p:extLst>
      <p:ext uri="{BB962C8B-B14F-4D97-AF65-F5344CB8AC3E}">
        <p14:creationId xmlns:p14="http://schemas.microsoft.com/office/powerpoint/2010/main" val="185629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38F75-3B20-4B87-9E51-62B62C12A84A}"/>
              </a:ext>
            </a:extLst>
          </p:cNvPr>
          <p:cNvSpPr>
            <a:spLocks noGrp="1"/>
          </p:cNvSpPr>
          <p:nvPr>
            <p:ph type="title"/>
          </p:nvPr>
        </p:nvSpPr>
        <p:spPr/>
        <p:txBody>
          <a:bodyPr/>
          <a:lstStyle/>
          <a:p>
            <a:r>
              <a:rPr lang="en-US" dirty="0">
                <a:latin typeface="Arial"/>
                <a:ea typeface="+mj-lt"/>
                <a:cs typeface="+mj-lt"/>
              </a:rPr>
              <a:t>It Takes a Village</a:t>
            </a:r>
            <a:endParaRPr lang="en-US" dirty="0"/>
          </a:p>
        </p:txBody>
      </p:sp>
      <p:pic>
        <p:nvPicPr>
          <p:cNvPr id="3076" name="Picture 4" descr="Image result for village people">
            <a:extLst>
              <a:ext uri="{FF2B5EF4-FFF2-40B4-BE49-F238E27FC236}">
                <a16:creationId xmlns:a16="http://schemas.microsoft.com/office/drawing/2014/main" id="{AA5DEB7A-82F8-45D9-A656-F8C3305B32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90750" y="2048669"/>
            <a:ext cx="7810500"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123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287ABB-93F4-41D8-9201-512D3C9A7BBE}"/>
              </a:ext>
            </a:extLst>
          </p:cNvPr>
          <p:cNvSpPr>
            <a:spLocks noGrp="1"/>
          </p:cNvSpPr>
          <p:nvPr>
            <p:ph type="title"/>
          </p:nvPr>
        </p:nvSpPr>
        <p:spPr/>
        <p:txBody>
          <a:bodyPr/>
          <a:lstStyle/>
          <a:p>
            <a:r>
              <a:rPr lang="en-US" dirty="0"/>
              <a:t>Alcohol, Tobacco, and Marijuana Use - NCHA</a:t>
            </a:r>
          </a:p>
        </p:txBody>
      </p:sp>
      <p:sp>
        <p:nvSpPr>
          <p:cNvPr id="5" name="TextBox 4">
            <a:extLst>
              <a:ext uri="{FF2B5EF4-FFF2-40B4-BE49-F238E27FC236}">
                <a16:creationId xmlns:a16="http://schemas.microsoft.com/office/drawing/2014/main" id="{A6343D3F-7C79-43C3-9311-2D086E2817B6}"/>
              </a:ext>
            </a:extLst>
          </p:cNvPr>
          <p:cNvSpPr txBox="1"/>
          <p:nvPr/>
        </p:nvSpPr>
        <p:spPr>
          <a:xfrm>
            <a:off x="923925" y="1430348"/>
            <a:ext cx="8153400" cy="369332"/>
          </a:xfrm>
          <a:prstGeom prst="rect">
            <a:avLst/>
          </a:prstGeom>
          <a:noFill/>
        </p:spPr>
        <p:txBody>
          <a:bodyPr wrap="square" rtlCol="0">
            <a:spAutoFit/>
          </a:bodyPr>
          <a:lstStyle/>
          <a:p>
            <a:r>
              <a:rPr lang="en-US" dirty="0"/>
              <a:t>Report of any use in the last 30 days:</a:t>
            </a:r>
          </a:p>
        </p:txBody>
      </p:sp>
      <p:graphicFrame>
        <p:nvGraphicFramePr>
          <p:cNvPr id="6" name="Table 6">
            <a:extLst>
              <a:ext uri="{FF2B5EF4-FFF2-40B4-BE49-F238E27FC236}">
                <a16:creationId xmlns:a16="http://schemas.microsoft.com/office/drawing/2014/main" id="{8C34E6AD-A3E7-40F0-89DE-56C1502DF286}"/>
              </a:ext>
            </a:extLst>
          </p:cNvPr>
          <p:cNvGraphicFramePr>
            <a:graphicFrameLocks noGrp="1"/>
          </p:cNvGraphicFramePr>
          <p:nvPr>
            <p:extLst>
              <p:ext uri="{D42A27DB-BD31-4B8C-83A1-F6EECF244321}">
                <p14:modId xmlns:p14="http://schemas.microsoft.com/office/powerpoint/2010/main" val="2939061959"/>
              </p:ext>
            </p:extLst>
          </p:nvPr>
        </p:nvGraphicFramePr>
        <p:xfrm>
          <a:off x="923925" y="1986489"/>
          <a:ext cx="9644061" cy="2385486"/>
        </p:xfrm>
        <a:graphic>
          <a:graphicData uri="http://schemas.openxmlformats.org/drawingml/2006/table">
            <a:tbl>
              <a:tblPr firstRow="1" bandRow="1">
                <a:tableStyleId>{5C22544A-7EE6-4342-B048-85BDC9FD1C3A}</a:tableStyleId>
              </a:tblPr>
              <a:tblGrid>
                <a:gridCol w="1389459">
                  <a:extLst>
                    <a:ext uri="{9D8B030D-6E8A-4147-A177-3AD203B41FA5}">
                      <a16:colId xmlns:a16="http://schemas.microsoft.com/office/drawing/2014/main" val="4004150673"/>
                    </a:ext>
                  </a:extLst>
                </a:gridCol>
                <a:gridCol w="987027">
                  <a:extLst>
                    <a:ext uri="{9D8B030D-6E8A-4147-A177-3AD203B41FA5}">
                      <a16:colId xmlns:a16="http://schemas.microsoft.com/office/drawing/2014/main" val="2901112004"/>
                    </a:ext>
                  </a:extLst>
                </a:gridCol>
                <a:gridCol w="1295400">
                  <a:extLst>
                    <a:ext uri="{9D8B030D-6E8A-4147-A177-3AD203B41FA5}">
                      <a16:colId xmlns:a16="http://schemas.microsoft.com/office/drawing/2014/main" val="1900366018"/>
                    </a:ext>
                  </a:extLst>
                </a:gridCol>
                <a:gridCol w="1247775">
                  <a:extLst>
                    <a:ext uri="{9D8B030D-6E8A-4147-A177-3AD203B41FA5}">
                      <a16:colId xmlns:a16="http://schemas.microsoft.com/office/drawing/2014/main" val="6989184"/>
                    </a:ext>
                  </a:extLst>
                </a:gridCol>
                <a:gridCol w="1428750">
                  <a:extLst>
                    <a:ext uri="{9D8B030D-6E8A-4147-A177-3AD203B41FA5}">
                      <a16:colId xmlns:a16="http://schemas.microsoft.com/office/drawing/2014/main" val="3734708937"/>
                    </a:ext>
                  </a:extLst>
                </a:gridCol>
                <a:gridCol w="1133475">
                  <a:extLst>
                    <a:ext uri="{9D8B030D-6E8A-4147-A177-3AD203B41FA5}">
                      <a16:colId xmlns:a16="http://schemas.microsoft.com/office/drawing/2014/main" val="1552039340"/>
                    </a:ext>
                  </a:extLst>
                </a:gridCol>
                <a:gridCol w="885825">
                  <a:extLst>
                    <a:ext uri="{9D8B030D-6E8A-4147-A177-3AD203B41FA5}">
                      <a16:colId xmlns:a16="http://schemas.microsoft.com/office/drawing/2014/main" val="2825956852"/>
                    </a:ext>
                  </a:extLst>
                </a:gridCol>
                <a:gridCol w="1276350">
                  <a:extLst>
                    <a:ext uri="{9D8B030D-6E8A-4147-A177-3AD203B41FA5}">
                      <a16:colId xmlns:a16="http://schemas.microsoft.com/office/drawing/2014/main" val="4159758460"/>
                    </a:ext>
                  </a:extLst>
                </a:gridCol>
              </a:tblGrid>
              <a:tr h="397581">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WVU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National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Iowa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Kansas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OK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UT Austin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8036441"/>
                  </a:ext>
                </a:extLst>
              </a:tr>
              <a:tr h="397581">
                <a:tc>
                  <a:txBody>
                    <a:bodyPr/>
                    <a:lstStyle/>
                    <a:p>
                      <a:r>
                        <a:rPr lang="en-US" b="1" dirty="0">
                          <a:solidFill>
                            <a:schemeClr val="tx1"/>
                          </a:solidFill>
                        </a:rPr>
                        <a:t>Cigarette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442615"/>
                  </a:ext>
                </a:extLst>
              </a:tr>
              <a:tr h="397581">
                <a:tc>
                  <a:txBody>
                    <a:bodyPr/>
                    <a:lstStyle/>
                    <a:p>
                      <a:r>
                        <a:rPr lang="en-US" b="1" dirty="0">
                          <a:solidFill>
                            <a:schemeClr val="tx1"/>
                          </a:solidFill>
                        </a:rPr>
                        <a:t>E-Cigarette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888783"/>
                  </a:ext>
                </a:extLst>
              </a:tr>
              <a:tr h="397581">
                <a:tc>
                  <a:txBody>
                    <a:bodyPr/>
                    <a:lstStyle/>
                    <a:p>
                      <a:r>
                        <a:rPr lang="en-US" b="1" dirty="0">
                          <a:solidFill>
                            <a:schemeClr val="tx1"/>
                          </a:solidFill>
                        </a:rPr>
                        <a:t>Hookah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528163"/>
                  </a:ext>
                </a:extLst>
              </a:tr>
              <a:tr h="397581">
                <a:tc>
                  <a:txBody>
                    <a:bodyPr/>
                    <a:lstStyle/>
                    <a:p>
                      <a:r>
                        <a:rPr lang="en-US" b="1" dirty="0">
                          <a:solidFill>
                            <a:schemeClr val="tx1"/>
                          </a:solidFill>
                        </a:rPr>
                        <a:t>Alcohol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351643"/>
                  </a:ext>
                </a:extLst>
              </a:tr>
              <a:tr h="397581">
                <a:tc>
                  <a:txBody>
                    <a:bodyPr/>
                    <a:lstStyle/>
                    <a:p>
                      <a:r>
                        <a:rPr lang="en-US" b="1" dirty="0">
                          <a:solidFill>
                            <a:schemeClr val="tx1"/>
                          </a:solidFill>
                        </a:rPr>
                        <a:t>Marijuana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016335"/>
                  </a:ext>
                </a:extLst>
              </a:tr>
            </a:tbl>
          </a:graphicData>
        </a:graphic>
      </p:graphicFrame>
      <p:sp>
        <p:nvSpPr>
          <p:cNvPr id="8" name="TextBox 7">
            <a:extLst>
              <a:ext uri="{FF2B5EF4-FFF2-40B4-BE49-F238E27FC236}">
                <a16:creationId xmlns:a16="http://schemas.microsoft.com/office/drawing/2014/main" id="{1EE6F371-1D3D-49BA-9387-1CD7E102861C}"/>
              </a:ext>
            </a:extLst>
          </p:cNvPr>
          <p:cNvSpPr txBox="1"/>
          <p:nvPr/>
        </p:nvSpPr>
        <p:spPr>
          <a:xfrm>
            <a:off x="838200" y="4781321"/>
            <a:ext cx="9729786" cy="1754326"/>
          </a:xfrm>
          <a:prstGeom prst="rect">
            <a:avLst/>
          </a:prstGeom>
          <a:noFill/>
        </p:spPr>
        <p:txBody>
          <a:bodyPr wrap="square" rtlCol="0">
            <a:spAutoFit/>
          </a:bodyPr>
          <a:lstStyle/>
          <a:p>
            <a:r>
              <a:rPr lang="en-US" dirty="0"/>
              <a:t>Summary: All Big 12 schools for which data is available show higher use of alcohol than the national sample, with WVU nearly 10% above that number. </a:t>
            </a:r>
          </a:p>
          <a:p>
            <a:endParaRPr lang="en-US" dirty="0"/>
          </a:p>
          <a:p>
            <a:r>
              <a:rPr lang="en-US" dirty="0"/>
              <a:t>WELLWVU has recently focused more on cannabis education – this includes utilizing Screen U, and hosting a panel discussion event in April (which will be replicated this year). Discussion of a larger health communication campaign is also taking place. </a:t>
            </a:r>
          </a:p>
        </p:txBody>
      </p:sp>
    </p:spTree>
    <p:extLst>
      <p:ext uri="{BB962C8B-B14F-4D97-AF65-F5344CB8AC3E}">
        <p14:creationId xmlns:p14="http://schemas.microsoft.com/office/powerpoint/2010/main" val="3849644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287ABB-93F4-41D8-9201-512D3C9A7BBE}"/>
              </a:ext>
            </a:extLst>
          </p:cNvPr>
          <p:cNvSpPr>
            <a:spLocks noGrp="1"/>
          </p:cNvSpPr>
          <p:nvPr>
            <p:ph type="title"/>
          </p:nvPr>
        </p:nvSpPr>
        <p:spPr/>
        <p:txBody>
          <a:bodyPr/>
          <a:lstStyle/>
          <a:p>
            <a:r>
              <a:rPr lang="en-US" dirty="0"/>
              <a:t>Alcohol Use, continued - NCHA</a:t>
            </a:r>
          </a:p>
        </p:txBody>
      </p:sp>
      <p:sp>
        <p:nvSpPr>
          <p:cNvPr id="5" name="TextBox 4">
            <a:extLst>
              <a:ext uri="{FF2B5EF4-FFF2-40B4-BE49-F238E27FC236}">
                <a16:creationId xmlns:a16="http://schemas.microsoft.com/office/drawing/2014/main" id="{A6343D3F-7C79-43C3-9311-2D086E2817B6}"/>
              </a:ext>
            </a:extLst>
          </p:cNvPr>
          <p:cNvSpPr txBox="1"/>
          <p:nvPr/>
        </p:nvSpPr>
        <p:spPr>
          <a:xfrm>
            <a:off x="923925" y="1296998"/>
            <a:ext cx="8153400" cy="646331"/>
          </a:xfrm>
          <a:prstGeom prst="rect">
            <a:avLst/>
          </a:prstGeom>
          <a:noFill/>
        </p:spPr>
        <p:txBody>
          <a:bodyPr wrap="square" rtlCol="0">
            <a:spAutoFit/>
          </a:bodyPr>
          <a:lstStyle/>
          <a:p>
            <a:r>
              <a:rPr lang="en-US" dirty="0"/>
              <a:t>Reported number of drinks consumed the last time students “partied” or socialized (only students reporting one or more drinks were included):</a:t>
            </a:r>
          </a:p>
        </p:txBody>
      </p:sp>
      <p:graphicFrame>
        <p:nvGraphicFramePr>
          <p:cNvPr id="6" name="Table 6">
            <a:extLst>
              <a:ext uri="{FF2B5EF4-FFF2-40B4-BE49-F238E27FC236}">
                <a16:creationId xmlns:a16="http://schemas.microsoft.com/office/drawing/2014/main" id="{8C34E6AD-A3E7-40F0-89DE-56C1502DF286}"/>
              </a:ext>
            </a:extLst>
          </p:cNvPr>
          <p:cNvGraphicFramePr>
            <a:graphicFrameLocks noGrp="1"/>
          </p:cNvGraphicFramePr>
          <p:nvPr>
            <p:extLst>
              <p:ext uri="{D42A27DB-BD31-4B8C-83A1-F6EECF244321}">
                <p14:modId xmlns:p14="http://schemas.microsoft.com/office/powerpoint/2010/main" val="38408423"/>
              </p:ext>
            </p:extLst>
          </p:nvPr>
        </p:nvGraphicFramePr>
        <p:xfrm>
          <a:off x="923925" y="1986489"/>
          <a:ext cx="9644061" cy="2385486"/>
        </p:xfrm>
        <a:graphic>
          <a:graphicData uri="http://schemas.openxmlformats.org/drawingml/2006/table">
            <a:tbl>
              <a:tblPr firstRow="1" bandRow="1">
                <a:tableStyleId>{5C22544A-7EE6-4342-B048-85BDC9FD1C3A}</a:tableStyleId>
              </a:tblPr>
              <a:tblGrid>
                <a:gridCol w="1389459">
                  <a:extLst>
                    <a:ext uri="{9D8B030D-6E8A-4147-A177-3AD203B41FA5}">
                      <a16:colId xmlns:a16="http://schemas.microsoft.com/office/drawing/2014/main" val="4004150673"/>
                    </a:ext>
                  </a:extLst>
                </a:gridCol>
                <a:gridCol w="987027">
                  <a:extLst>
                    <a:ext uri="{9D8B030D-6E8A-4147-A177-3AD203B41FA5}">
                      <a16:colId xmlns:a16="http://schemas.microsoft.com/office/drawing/2014/main" val="2901112004"/>
                    </a:ext>
                  </a:extLst>
                </a:gridCol>
                <a:gridCol w="1295400">
                  <a:extLst>
                    <a:ext uri="{9D8B030D-6E8A-4147-A177-3AD203B41FA5}">
                      <a16:colId xmlns:a16="http://schemas.microsoft.com/office/drawing/2014/main" val="1900366018"/>
                    </a:ext>
                  </a:extLst>
                </a:gridCol>
                <a:gridCol w="1247775">
                  <a:extLst>
                    <a:ext uri="{9D8B030D-6E8A-4147-A177-3AD203B41FA5}">
                      <a16:colId xmlns:a16="http://schemas.microsoft.com/office/drawing/2014/main" val="6989184"/>
                    </a:ext>
                  </a:extLst>
                </a:gridCol>
                <a:gridCol w="1428750">
                  <a:extLst>
                    <a:ext uri="{9D8B030D-6E8A-4147-A177-3AD203B41FA5}">
                      <a16:colId xmlns:a16="http://schemas.microsoft.com/office/drawing/2014/main" val="3734708937"/>
                    </a:ext>
                  </a:extLst>
                </a:gridCol>
                <a:gridCol w="1133475">
                  <a:extLst>
                    <a:ext uri="{9D8B030D-6E8A-4147-A177-3AD203B41FA5}">
                      <a16:colId xmlns:a16="http://schemas.microsoft.com/office/drawing/2014/main" val="1552039340"/>
                    </a:ext>
                  </a:extLst>
                </a:gridCol>
                <a:gridCol w="885825">
                  <a:extLst>
                    <a:ext uri="{9D8B030D-6E8A-4147-A177-3AD203B41FA5}">
                      <a16:colId xmlns:a16="http://schemas.microsoft.com/office/drawing/2014/main" val="2825956852"/>
                    </a:ext>
                  </a:extLst>
                </a:gridCol>
                <a:gridCol w="1276350">
                  <a:extLst>
                    <a:ext uri="{9D8B030D-6E8A-4147-A177-3AD203B41FA5}">
                      <a16:colId xmlns:a16="http://schemas.microsoft.com/office/drawing/2014/main" val="4159758460"/>
                    </a:ext>
                  </a:extLst>
                </a:gridCol>
              </a:tblGrid>
              <a:tr h="397581">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WVU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National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Iowa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Kansas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OK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UT Austin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8036441"/>
                  </a:ext>
                </a:extLst>
              </a:tr>
              <a:tr h="397581">
                <a:tc>
                  <a:txBody>
                    <a:bodyPr/>
                    <a:lstStyle/>
                    <a:p>
                      <a:r>
                        <a:rPr lang="en-US" b="1" dirty="0">
                          <a:solidFill>
                            <a:schemeClr val="tx1"/>
                          </a:solidFill>
                        </a:rPr>
                        <a:t>4 or fewer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442615"/>
                  </a:ext>
                </a:extLst>
              </a:tr>
              <a:tr h="397581">
                <a:tc>
                  <a:txBody>
                    <a:bodyPr/>
                    <a:lstStyle/>
                    <a:p>
                      <a:r>
                        <a:rPr lang="en-US"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888783"/>
                  </a:ext>
                </a:extLst>
              </a:tr>
              <a:tr h="397581">
                <a:tc>
                  <a:txBody>
                    <a:bodyPr/>
                    <a:lstStyle/>
                    <a:p>
                      <a:r>
                        <a:rPr lang="en-US"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528163"/>
                  </a:ext>
                </a:extLst>
              </a:tr>
              <a:tr h="397581">
                <a:tc>
                  <a:txBody>
                    <a:bodyPr/>
                    <a:lstStyle/>
                    <a:p>
                      <a:r>
                        <a:rPr lang="en-US" b="1" dirty="0">
                          <a:solidFill>
                            <a:schemeClr val="tx1"/>
                          </a:solidFill>
                        </a:rPr>
                        <a:t>7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highlight>
                            <a:srgbClr val="FFFF00"/>
                          </a:highlight>
                        </a:rPr>
                        <a:t>25.9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351643"/>
                  </a:ext>
                </a:extLst>
              </a:tr>
              <a:tr h="397581">
                <a:tc>
                  <a:txBody>
                    <a:bodyPr/>
                    <a:lstStyle/>
                    <a:p>
                      <a:r>
                        <a:rPr lang="en-US" b="1" dirty="0">
                          <a:solidFill>
                            <a:schemeClr val="tx1"/>
                          </a:solidFill>
                        </a:rPr>
                        <a:t>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i="1"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i="1" dirty="0">
                          <a:solidFill>
                            <a:schemeClr val="tx1"/>
                          </a:solidFill>
                        </a:rPr>
                        <a:t>4.19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i="1" dirty="0">
                          <a:solidFill>
                            <a:schemeClr val="tx1"/>
                          </a:solidFill>
                        </a:rPr>
                        <a:t>4.53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i="1" dirty="0">
                          <a:solidFill>
                            <a:schemeClr val="tx1"/>
                          </a:solidFill>
                        </a:rPr>
                        <a:t>4.59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i="1" dirty="0">
                          <a:solidFill>
                            <a:schemeClr val="tx1"/>
                          </a:solidFill>
                        </a:rPr>
                        <a:t>4.42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i="1" dirty="0">
                          <a:solidFill>
                            <a:schemeClr val="tx1"/>
                          </a:solidFill>
                        </a:rPr>
                        <a:t>4.75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i="1" dirty="0">
                          <a:solidFill>
                            <a:schemeClr val="tx1"/>
                          </a:solidFill>
                        </a:rPr>
                        <a:t>4.49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016335"/>
                  </a:ext>
                </a:extLst>
              </a:tr>
            </a:tbl>
          </a:graphicData>
        </a:graphic>
      </p:graphicFrame>
      <p:sp>
        <p:nvSpPr>
          <p:cNvPr id="8" name="TextBox 7">
            <a:extLst>
              <a:ext uri="{FF2B5EF4-FFF2-40B4-BE49-F238E27FC236}">
                <a16:creationId xmlns:a16="http://schemas.microsoft.com/office/drawing/2014/main" id="{1EE6F371-1D3D-49BA-9387-1CD7E102861C}"/>
              </a:ext>
            </a:extLst>
          </p:cNvPr>
          <p:cNvSpPr txBox="1"/>
          <p:nvPr/>
        </p:nvSpPr>
        <p:spPr>
          <a:xfrm>
            <a:off x="866774" y="4752975"/>
            <a:ext cx="9701211" cy="646331"/>
          </a:xfrm>
          <a:prstGeom prst="rect">
            <a:avLst/>
          </a:prstGeom>
          <a:noFill/>
        </p:spPr>
        <p:txBody>
          <a:bodyPr wrap="square" rtlCol="0">
            <a:spAutoFit/>
          </a:bodyPr>
          <a:lstStyle/>
          <a:p>
            <a:r>
              <a:rPr lang="en-US" dirty="0"/>
              <a:t>Summary: WVU reported riskier substance behaviors than national sample and other Big 12 schools. Of major concern is the percentage of students who reported drinking 7 or more drinks in one sitting.</a:t>
            </a:r>
          </a:p>
        </p:txBody>
      </p:sp>
    </p:spTree>
    <p:extLst>
      <p:ext uri="{BB962C8B-B14F-4D97-AF65-F5344CB8AC3E}">
        <p14:creationId xmlns:p14="http://schemas.microsoft.com/office/powerpoint/2010/main" val="317689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287ABB-93F4-41D8-9201-512D3C9A7BBE}"/>
              </a:ext>
            </a:extLst>
          </p:cNvPr>
          <p:cNvSpPr>
            <a:spLocks noGrp="1"/>
          </p:cNvSpPr>
          <p:nvPr>
            <p:ph type="title"/>
          </p:nvPr>
        </p:nvSpPr>
        <p:spPr>
          <a:xfrm>
            <a:off x="242888" y="176977"/>
            <a:ext cx="11706224" cy="1325563"/>
          </a:xfrm>
        </p:spPr>
        <p:txBody>
          <a:bodyPr/>
          <a:lstStyle/>
          <a:p>
            <a:r>
              <a:rPr lang="en-US" dirty="0"/>
              <a:t>Alcohol Use, continued – EVERFI (Part II) [n ~ 3000]</a:t>
            </a:r>
          </a:p>
        </p:txBody>
      </p:sp>
      <p:sp>
        <p:nvSpPr>
          <p:cNvPr id="5" name="TextBox 4">
            <a:extLst>
              <a:ext uri="{FF2B5EF4-FFF2-40B4-BE49-F238E27FC236}">
                <a16:creationId xmlns:a16="http://schemas.microsoft.com/office/drawing/2014/main" id="{A6343D3F-7C79-43C3-9311-2D086E2817B6}"/>
              </a:ext>
            </a:extLst>
          </p:cNvPr>
          <p:cNvSpPr txBox="1"/>
          <p:nvPr/>
        </p:nvSpPr>
        <p:spPr>
          <a:xfrm>
            <a:off x="242888" y="1233905"/>
            <a:ext cx="8858250" cy="369332"/>
          </a:xfrm>
          <a:prstGeom prst="rect">
            <a:avLst/>
          </a:prstGeom>
          <a:noFill/>
        </p:spPr>
        <p:txBody>
          <a:bodyPr wrap="square" rtlCol="0">
            <a:spAutoFit/>
          </a:bodyPr>
          <a:lstStyle/>
          <a:p>
            <a:r>
              <a:rPr lang="en-US" dirty="0"/>
              <a:t>How important to you is each of the following reasons for drinking alcoholic beverages?</a:t>
            </a:r>
          </a:p>
        </p:txBody>
      </p:sp>
      <p:graphicFrame>
        <p:nvGraphicFramePr>
          <p:cNvPr id="6" name="Table 6">
            <a:extLst>
              <a:ext uri="{FF2B5EF4-FFF2-40B4-BE49-F238E27FC236}">
                <a16:creationId xmlns:a16="http://schemas.microsoft.com/office/drawing/2014/main" id="{8C34E6AD-A3E7-40F0-89DE-56C1502DF286}"/>
              </a:ext>
            </a:extLst>
          </p:cNvPr>
          <p:cNvGraphicFramePr>
            <a:graphicFrameLocks noGrp="1"/>
          </p:cNvGraphicFramePr>
          <p:nvPr>
            <p:extLst>
              <p:ext uri="{D42A27DB-BD31-4B8C-83A1-F6EECF244321}">
                <p14:modId xmlns:p14="http://schemas.microsoft.com/office/powerpoint/2010/main" val="2551886391"/>
              </p:ext>
            </p:extLst>
          </p:nvPr>
        </p:nvGraphicFramePr>
        <p:xfrm>
          <a:off x="654844" y="1803139"/>
          <a:ext cx="10882312" cy="3662964"/>
        </p:xfrm>
        <a:graphic>
          <a:graphicData uri="http://schemas.openxmlformats.org/drawingml/2006/table">
            <a:tbl>
              <a:tblPr firstRow="1" bandRow="1">
                <a:tableStyleId>{5C22544A-7EE6-4342-B048-85BDC9FD1C3A}</a:tableStyleId>
              </a:tblPr>
              <a:tblGrid>
                <a:gridCol w="1686563">
                  <a:extLst>
                    <a:ext uri="{9D8B030D-6E8A-4147-A177-3AD203B41FA5}">
                      <a16:colId xmlns:a16="http://schemas.microsoft.com/office/drawing/2014/main" val="4004150673"/>
                    </a:ext>
                  </a:extLst>
                </a:gridCol>
                <a:gridCol w="1251899">
                  <a:extLst>
                    <a:ext uri="{9D8B030D-6E8A-4147-A177-3AD203B41FA5}">
                      <a16:colId xmlns:a16="http://schemas.microsoft.com/office/drawing/2014/main" val="2901112004"/>
                    </a:ext>
                  </a:extLst>
                </a:gridCol>
                <a:gridCol w="1266825">
                  <a:extLst>
                    <a:ext uri="{9D8B030D-6E8A-4147-A177-3AD203B41FA5}">
                      <a16:colId xmlns:a16="http://schemas.microsoft.com/office/drawing/2014/main" val="1900366018"/>
                    </a:ext>
                  </a:extLst>
                </a:gridCol>
                <a:gridCol w="1733550">
                  <a:extLst>
                    <a:ext uri="{9D8B030D-6E8A-4147-A177-3AD203B41FA5}">
                      <a16:colId xmlns:a16="http://schemas.microsoft.com/office/drawing/2014/main" val="6989184"/>
                    </a:ext>
                  </a:extLst>
                </a:gridCol>
                <a:gridCol w="1276350">
                  <a:extLst>
                    <a:ext uri="{9D8B030D-6E8A-4147-A177-3AD203B41FA5}">
                      <a16:colId xmlns:a16="http://schemas.microsoft.com/office/drawing/2014/main" val="3734708937"/>
                    </a:ext>
                  </a:extLst>
                </a:gridCol>
                <a:gridCol w="1304925">
                  <a:extLst>
                    <a:ext uri="{9D8B030D-6E8A-4147-A177-3AD203B41FA5}">
                      <a16:colId xmlns:a16="http://schemas.microsoft.com/office/drawing/2014/main" val="1552039340"/>
                    </a:ext>
                  </a:extLst>
                </a:gridCol>
                <a:gridCol w="1123950">
                  <a:extLst>
                    <a:ext uri="{9D8B030D-6E8A-4147-A177-3AD203B41FA5}">
                      <a16:colId xmlns:a16="http://schemas.microsoft.com/office/drawing/2014/main" val="2825956852"/>
                    </a:ext>
                  </a:extLst>
                </a:gridCol>
                <a:gridCol w="1238250">
                  <a:extLst>
                    <a:ext uri="{9D8B030D-6E8A-4147-A177-3AD203B41FA5}">
                      <a16:colId xmlns:a16="http://schemas.microsoft.com/office/drawing/2014/main" val="4159758460"/>
                    </a:ext>
                  </a:extLst>
                </a:gridCol>
              </a:tblGrid>
              <a:tr h="397581">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Very Unimportant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Unimportant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Somewhat Unimportant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Neutral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Somewhat Important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Important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Very Important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8036441"/>
                  </a:ext>
                </a:extLst>
              </a:tr>
              <a:tr h="397581">
                <a:tc>
                  <a:txBody>
                    <a:bodyPr/>
                    <a:lstStyle/>
                    <a:p>
                      <a:r>
                        <a:rPr lang="en-US" sz="1400" b="1" dirty="0">
                          <a:solidFill>
                            <a:schemeClr val="tx1"/>
                          </a:solidFill>
                        </a:rPr>
                        <a:t>To relieve stress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442615"/>
                  </a:ext>
                </a:extLst>
              </a:tr>
              <a:tr h="397581">
                <a:tc>
                  <a:txBody>
                    <a:bodyPr/>
                    <a:lstStyle/>
                    <a:p>
                      <a:r>
                        <a:rPr lang="en-US" sz="1400" b="1" dirty="0">
                          <a:solidFill>
                            <a:schemeClr val="tx1"/>
                          </a:solidFill>
                        </a:rPr>
                        <a:t>To have a good time with your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888783"/>
                  </a:ext>
                </a:extLst>
              </a:tr>
              <a:tr h="397581">
                <a:tc>
                  <a:txBody>
                    <a:bodyPr/>
                    <a:lstStyle/>
                    <a:p>
                      <a:r>
                        <a:rPr lang="en-US" sz="1400" b="1" dirty="0">
                          <a:solidFill>
                            <a:schemeClr val="tx1"/>
                          </a:solidFill>
                        </a:rPr>
                        <a:t>Feel happy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528163"/>
                  </a:ext>
                </a:extLst>
              </a:tr>
              <a:tr h="397581">
                <a:tc>
                  <a:txBody>
                    <a:bodyPr/>
                    <a:lstStyle/>
                    <a:p>
                      <a:r>
                        <a:rPr lang="en-US" sz="1400" b="1" dirty="0">
                          <a:solidFill>
                            <a:schemeClr val="tx1"/>
                          </a:solidFill>
                        </a:rPr>
                        <a:t>To get drunk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351643"/>
                  </a:ext>
                </a:extLst>
              </a:tr>
              <a:tr h="397581">
                <a:tc>
                  <a:txBody>
                    <a:bodyPr/>
                    <a:lstStyle/>
                    <a:p>
                      <a:r>
                        <a:rPr lang="en-US" sz="1400" b="1" dirty="0">
                          <a:solidFill>
                            <a:schemeClr val="tx1"/>
                          </a:solidFill>
                        </a:rPr>
                        <a:t>Feel more confident or sure of yourself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016335"/>
                  </a:ext>
                </a:extLst>
              </a:tr>
              <a:tr h="397581">
                <a:tc>
                  <a:txBody>
                    <a:bodyPr/>
                    <a:lstStyle/>
                    <a:p>
                      <a:r>
                        <a:rPr lang="en-US" sz="1400" b="1" dirty="0">
                          <a:solidFill>
                            <a:schemeClr val="tx1"/>
                          </a:solidFill>
                        </a:rPr>
                        <a:t>To celebrate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2568130"/>
                  </a:ext>
                </a:extLst>
              </a:tr>
              <a:tr h="397581">
                <a:tc>
                  <a:txBody>
                    <a:bodyPr/>
                    <a:lstStyle/>
                    <a:p>
                      <a:r>
                        <a:rPr lang="en-US" sz="1400" b="1" dirty="0">
                          <a:solidFill>
                            <a:schemeClr val="tx1"/>
                          </a:solidFill>
                        </a:rPr>
                        <a:t>To decrease inhibitions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i="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9551394"/>
                  </a:ext>
                </a:extLst>
              </a:tr>
            </a:tbl>
          </a:graphicData>
        </a:graphic>
      </p:graphicFrame>
      <p:sp>
        <p:nvSpPr>
          <p:cNvPr id="8" name="TextBox 7">
            <a:extLst>
              <a:ext uri="{FF2B5EF4-FFF2-40B4-BE49-F238E27FC236}">
                <a16:creationId xmlns:a16="http://schemas.microsoft.com/office/drawing/2014/main" id="{1EE6F371-1D3D-49BA-9387-1CD7E102861C}"/>
              </a:ext>
            </a:extLst>
          </p:cNvPr>
          <p:cNvSpPr txBox="1"/>
          <p:nvPr/>
        </p:nvSpPr>
        <p:spPr>
          <a:xfrm>
            <a:off x="654844" y="5766702"/>
            <a:ext cx="10882312" cy="646331"/>
          </a:xfrm>
          <a:prstGeom prst="rect">
            <a:avLst/>
          </a:prstGeom>
          <a:noFill/>
        </p:spPr>
        <p:txBody>
          <a:bodyPr wrap="square" rtlCol="0">
            <a:spAutoFit/>
          </a:bodyPr>
          <a:lstStyle/>
          <a:p>
            <a:r>
              <a:rPr lang="en-US" dirty="0"/>
              <a:t>According to WVU’s 2019-2020 EVERFI data, WVU students under the age of 21 appear to be using alcohol to largely celebrate and have a good time with their friends. </a:t>
            </a:r>
          </a:p>
        </p:txBody>
      </p:sp>
    </p:spTree>
    <p:extLst>
      <p:ext uri="{BB962C8B-B14F-4D97-AF65-F5344CB8AC3E}">
        <p14:creationId xmlns:p14="http://schemas.microsoft.com/office/powerpoint/2010/main" val="614770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75405" y="4048758"/>
            <a:ext cx="1754196" cy="502766"/>
          </a:xfrm>
          <a:prstGeom prst="rect">
            <a:avLst/>
          </a:prstGeom>
          <a:noFill/>
        </p:spPr>
        <p:txBody>
          <a:bodyPr wrap="square" rtlCol="0">
            <a:spAutoFit/>
          </a:bodyPr>
          <a:lstStyle/>
          <a:p>
            <a:r>
              <a:rPr lang="en-US" sz="2667" spc="400" dirty="0">
                <a:solidFill>
                  <a:schemeClr val="bg1"/>
                </a:solidFill>
                <a:latin typeface="Arial" charset="0"/>
                <a:ea typeface="Arial" charset="0"/>
                <a:cs typeface="Arial" charset="0"/>
              </a:rPr>
              <a:t>4x3</a:t>
            </a:r>
          </a:p>
        </p:txBody>
      </p:sp>
      <p:sp>
        <p:nvSpPr>
          <p:cNvPr id="11" name="TextBox 10"/>
          <p:cNvSpPr txBox="1"/>
          <p:nvPr/>
        </p:nvSpPr>
        <p:spPr>
          <a:xfrm>
            <a:off x="6400800" y="3134359"/>
            <a:ext cx="3352800" cy="625877"/>
          </a:xfrm>
          <a:prstGeom prst="rect">
            <a:avLst/>
          </a:prstGeom>
          <a:noFill/>
        </p:spPr>
        <p:txBody>
          <a:bodyPr wrap="square" rtlCol="0">
            <a:spAutoFit/>
          </a:bodyPr>
          <a:lstStyle/>
          <a:p>
            <a:r>
              <a:rPr lang="en-US" sz="3467" b="1" dirty="0">
                <a:solidFill>
                  <a:schemeClr val="bg1"/>
                </a:solidFill>
                <a:latin typeface="Arial" charset="0"/>
                <a:ea typeface="Arial" charset="0"/>
                <a:cs typeface="Arial" charset="0"/>
              </a:rPr>
              <a:t>Standard</a:t>
            </a:r>
            <a:endParaRPr lang="en-US" sz="3467" b="1" spc="400" dirty="0">
              <a:solidFill>
                <a:schemeClr val="bg1"/>
              </a:solidFill>
              <a:latin typeface="Arial" charset="0"/>
              <a:ea typeface="Arial" charset="0"/>
              <a:cs typeface="Arial" charset="0"/>
            </a:endParaRPr>
          </a:p>
        </p:txBody>
      </p:sp>
      <p:pic>
        <p:nvPicPr>
          <p:cNvPr id="12" name="Picture 2" descr="Image result for socio ecological model">
            <a:extLst>
              <a:ext uri="{FF2B5EF4-FFF2-40B4-BE49-F238E27FC236}">
                <a16:creationId xmlns:a16="http://schemas.microsoft.com/office/drawing/2014/main" id="{F01F6AE3-7914-4F32-87FF-B9706B2D8BD4}"/>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91758" y="1410759"/>
            <a:ext cx="8212759" cy="476038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B73833F-1EED-41D2-88AB-A3F9C9FAE2BE}"/>
              </a:ext>
            </a:extLst>
          </p:cNvPr>
          <p:cNvSpPr txBox="1"/>
          <p:nvPr/>
        </p:nvSpPr>
        <p:spPr>
          <a:xfrm>
            <a:off x="446385" y="3818591"/>
            <a:ext cx="2942812"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Individual Level: </a:t>
            </a:r>
          </a:p>
          <a:p>
            <a:pPr marL="380990" indent="-380990">
              <a:buFontTx/>
              <a:buChar char="-"/>
            </a:pPr>
            <a:r>
              <a:rPr lang="en-US" dirty="0"/>
              <a:t>EVERFI</a:t>
            </a:r>
          </a:p>
          <a:p>
            <a:pPr marL="380990" indent="-380990">
              <a:buFontTx/>
              <a:buChar char="-"/>
            </a:pPr>
            <a:r>
              <a:rPr lang="en-US" dirty="0"/>
              <a:t>Screen U</a:t>
            </a:r>
          </a:p>
          <a:p>
            <a:pPr marL="380990" indent="-380990">
              <a:buFontTx/>
              <a:buChar char="-"/>
            </a:pPr>
            <a:r>
              <a:rPr lang="en-US" dirty="0" err="1"/>
              <a:t>ECheckUpToGo</a:t>
            </a:r>
            <a:r>
              <a:rPr lang="en-US" dirty="0"/>
              <a:t> </a:t>
            </a:r>
          </a:p>
          <a:p>
            <a:pPr marL="380990" indent="-380990">
              <a:buFontTx/>
              <a:buChar char="-"/>
            </a:pPr>
            <a:r>
              <a:rPr lang="en-US" dirty="0"/>
              <a:t>Bartender School </a:t>
            </a:r>
          </a:p>
          <a:p>
            <a:pPr marL="380990" indent="-380990">
              <a:buFontTx/>
              <a:buChar char="-"/>
            </a:pPr>
            <a:r>
              <a:rPr lang="en-US" dirty="0"/>
              <a:t>Hydration Stations</a:t>
            </a:r>
          </a:p>
        </p:txBody>
      </p:sp>
      <p:cxnSp>
        <p:nvCxnSpPr>
          <p:cNvPr id="14" name="Straight Arrow Connector 13">
            <a:extLst>
              <a:ext uri="{FF2B5EF4-FFF2-40B4-BE49-F238E27FC236}">
                <a16:creationId xmlns:a16="http://schemas.microsoft.com/office/drawing/2014/main" id="{717F62F4-B8D8-4D91-B96C-F85DD5125677}"/>
              </a:ext>
            </a:extLst>
          </p:cNvPr>
          <p:cNvCxnSpPr>
            <a:cxnSpLocks/>
            <a:stCxn id="13" idx="3"/>
          </p:cNvCxnSpPr>
          <p:nvPr/>
        </p:nvCxnSpPr>
        <p:spPr>
          <a:xfrm>
            <a:off x="3389197" y="4695754"/>
            <a:ext cx="2097203" cy="61355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5" name="TextBox 14">
            <a:extLst>
              <a:ext uri="{FF2B5EF4-FFF2-40B4-BE49-F238E27FC236}">
                <a16:creationId xmlns:a16="http://schemas.microsoft.com/office/drawing/2014/main" id="{42A583F5-12C2-4B1B-A69C-F823E9403484}"/>
              </a:ext>
            </a:extLst>
          </p:cNvPr>
          <p:cNvSpPr txBox="1"/>
          <p:nvPr/>
        </p:nvSpPr>
        <p:spPr>
          <a:xfrm>
            <a:off x="369869" y="1571335"/>
            <a:ext cx="3352799" cy="18162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67" dirty="0"/>
              <a:t>Interpersonal Level: </a:t>
            </a:r>
          </a:p>
          <a:p>
            <a:pPr marL="380990" indent="-380990">
              <a:buFontTx/>
              <a:buChar char="-"/>
            </a:pPr>
            <a:r>
              <a:rPr lang="en-US" sz="1867" dirty="0"/>
              <a:t>EVERFI</a:t>
            </a:r>
          </a:p>
          <a:p>
            <a:pPr marL="380990" indent="-380990">
              <a:buFontTx/>
              <a:buChar char="-"/>
            </a:pPr>
            <a:r>
              <a:rPr lang="en-US" sz="1867" dirty="0"/>
              <a:t>TIPS training </a:t>
            </a:r>
          </a:p>
          <a:p>
            <a:pPr marL="380990" indent="-380990">
              <a:buFontTx/>
              <a:buChar char="-"/>
            </a:pPr>
            <a:r>
              <a:rPr lang="en-US" sz="1867" dirty="0"/>
              <a:t>Bartender School (standard drink size education)</a:t>
            </a:r>
          </a:p>
          <a:p>
            <a:pPr marL="380990" indent="-380990">
              <a:buFontTx/>
              <a:buChar char="-"/>
            </a:pPr>
            <a:r>
              <a:rPr lang="en-US" sz="1867" dirty="0"/>
              <a:t>WELLWVU Workshops</a:t>
            </a:r>
          </a:p>
        </p:txBody>
      </p:sp>
      <p:cxnSp>
        <p:nvCxnSpPr>
          <p:cNvPr id="16" name="Straight Arrow Connector 15">
            <a:extLst>
              <a:ext uri="{FF2B5EF4-FFF2-40B4-BE49-F238E27FC236}">
                <a16:creationId xmlns:a16="http://schemas.microsoft.com/office/drawing/2014/main" id="{5E370A6E-6145-4F1D-8C30-04736B7E9A00}"/>
              </a:ext>
            </a:extLst>
          </p:cNvPr>
          <p:cNvCxnSpPr>
            <a:cxnSpLocks/>
            <a:stCxn id="15" idx="3"/>
          </p:cNvCxnSpPr>
          <p:nvPr/>
        </p:nvCxnSpPr>
        <p:spPr>
          <a:xfrm>
            <a:off x="3722668" y="2479468"/>
            <a:ext cx="1995450" cy="160090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7" name="TextBox 16">
            <a:extLst>
              <a:ext uri="{FF2B5EF4-FFF2-40B4-BE49-F238E27FC236}">
                <a16:creationId xmlns:a16="http://schemas.microsoft.com/office/drawing/2014/main" id="{5CA87566-0CF5-4289-B77D-4F4AA04F4344}"/>
              </a:ext>
            </a:extLst>
          </p:cNvPr>
          <p:cNvSpPr txBox="1"/>
          <p:nvPr/>
        </p:nvSpPr>
        <p:spPr>
          <a:xfrm>
            <a:off x="9205372" y="3717226"/>
            <a:ext cx="2942812" cy="9543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67" dirty="0"/>
              <a:t>Organizational Level: </a:t>
            </a:r>
          </a:p>
          <a:p>
            <a:pPr marL="380990" indent="-380990">
              <a:buFontTx/>
              <a:buChar char="-"/>
            </a:pPr>
            <a:r>
              <a:rPr lang="en-US" sz="1867" dirty="0"/>
              <a:t>21</a:t>
            </a:r>
            <a:r>
              <a:rPr lang="en-US" sz="1867" baseline="30000" dirty="0"/>
              <a:t>st</a:t>
            </a:r>
            <a:r>
              <a:rPr lang="en-US" sz="1867" dirty="0"/>
              <a:t> birthday emails – currently revamping</a:t>
            </a:r>
          </a:p>
        </p:txBody>
      </p:sp>
      <p:cxnSp>
        <p:nvCxnSpPr>
          <p:cNvPr id="18" name="Straight Arrow Connector 17">
            <a:extLst>
              <a:ext uri="{FF2B5EF4-FFF2-40B4-BE49-F238E27FC236}">
                <a16:creationId xmlns:a16="http://schemas.microsoft.com/office/drawing/2014/main" id="{8DF45378-C840-4D3B-A426-EEF5B92EDE30}"/>
              </a:ext>
            </a:extLst>
          </p:cNvPr>
          <p:cNvCxnSpPr>
            <a:cxnSpLocks/>
            <a:stCxn id="17" idx="1"/>
          </p:cNvCxnSpPr>
          <p:nvPr/>
        </p:nvCxnSpPr>
        <p:spPr>
          <a:xfrm flipH="1" flipV="1">
            <a:off x="7800975" y="3591997"/>
            <a:ext cx="1404397" cy="60237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9" name="TextBox 18">
            <a:extLst>
              <a:ext uri="{FF2B5EF4-FFF2-40B4-BE49-F238E27FC236}">
                <a16:creationId xmlns:a16="http://schemas.microsoft.com/office/drawing/2014/main" id="{18E7BD5E-65A2-4E73-9479-F271061483D2}"/>
              </a:ext>
            </a:extLst>
          </p:cNvPr>
          <p:cNvSpPr txBox="1"/>
          <p:nvPr/>
        </p:nvSpPr>
        <p:spPr>
          <a:xfrm>
            <a:off x="9205372" y="789948"/>
            <a:ext cx="2683044" cy="152894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867" dirty="0"/>
              <a:t>Community Level: </a:t>
            </a:r>
          </a:p>
          <a:p>
            <a:pPr marL="380990" indent="-380990">
              <a:buFontTx/>
              <a:buChar char="-"/>
            </a:pPr>
            <a:r>
              <a:rPr lang="en-US" sz="1867" dirty="0"/>
              <a:t>Social Marketing Campaigns</a:t>
            </a:r>
          </a:p>
          <a:p>
            <a:pPr marL="380990" indent="-380990">
              <a:buFontTx/>
              <a:buChar char="-"/>
            </a:pPr>
            <a:r>
              <a:rPr lang="en-US" sz="1867" dirty="0"/>
              <a:t>EVERFI</a:t>
            </a:r>
          </a:p>
          <a:p>
            <a:pPr marL="380990" indent="-380990">
              <a:buFontTx/>
              <a:buChar char="-"/>
            </a:pPr>
            <a:r>
              <a:rPr lang="en-US" sz="1867" dirty="0"/>
              <a:t>AOD Coalition Work</a:t>
            </a:r>
          </a:p>
        </p:txBody>
      </p:sp>
      <p:cxnSp>
        <p:nvCxnSpPr>
          <p:cNvPr id="20" name="Straight Arrow Connector 19">
            <a:extLst>
              <a:ext uri="{FF2B5EF4-FFF2-40B4-BE49-F238E27FC236}">
                <a16:creationId xmlns:a16="http://schemas.microsoft.com/office/drawing/2014/main" id="{BEFF51BA-C4F6-4782-8616-52A5D09BE9F1}"/>
              </a:ext>
            </a:extLst>
          </p:cNvPr>
          <p:cNvCxnSpPr>
            <a:cxnSpLocks/>
            <a:stCxn id="19" idx="1"/>
          </p:cNvCxnSpPr>
          <p:nvPr/>
        </p:nvCxnSpPr>
        <p:spPr>
          <a:xfrm flipH="1">
            <a:off x="7496176" y="1554421"/>
            <a:ext cx="1709196" cy="999966"/>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2" name="Title 1">
            <a:extLst>
              <a:ext uri="{FF2B5EF4-FFF2-40B4-BE49-F238E27FC236}">
                <a16:creationId xmlns:a16="http://schemas.microsoft.com/office/drawing/2014/main" id="{2BECFE75-DB13-4F41-A35E-1B7E50C67767}"/>
              </a:ext>
            </a:extLst>
          </p:cNvPr>
          <p:cNvSpPr>
            <a:spLocks noGrp="1"/>
          </p:cNvSpPr>
          <p:nvPr>
            <p:ph type="title"/>
          </p:nvPr>
        </p:nvSpPr>
        <p:spPr>
          <a:xfrm>
            <a:off x="723899" y="267131"/>
            <a:ext cx="10744201" cy="1036358"/>
          </a:xfrm>
        </p:spPr>
        <p:txBody>
          <a:bodyPr>
            <a:normAutofit fontScale="90000"/>
          </a:bodyPr>
          <a:lstStyle/>
          <a:p>
            <a:r>
              <a:rPr lang="en-US" sz="4000" dirty="0"/>
              <a:t>Current AE efforts of WELLWVU, organized by Socioecological model</a:t>
            </a:r>
          </a:p>
        </p:txBody>
      </p:sp>
      <p:sp>
        <p:nvSpPr>
          <p:cNvPr id="27" name="TextBox 26">
            <a:extLst>
              <a:ext uri="{FF2B5EF4-FFF2-40B4-BE49-F238E27FC236}">
                <a16:creationId xmlns:a16="http://schemas.microsoft.com/office/drawing/2014/main" id="{956BE750-918B-4D36-8F8E-5F65329D3D0E}"/>
              </a:ext>
            </a:extLst>
          </p:cNvPr>
          <p:cNvSpPr txBox="1"/>
          <p:nvPr/>
        </p:nvSpPr>
        <p:spPr>
          <a:xfrm>
            <a:off x="446385" y="6115820"/>
            <a:ext cx="11442031" cy="646331"/>
          </a:xfrm>
          <a:prstGeom prst="rect">
            <a:avLst/>
          </a:prstGeom>
          <a:noFill/>
        </p:spPr>
        <p:txBody>
          <a:bodyPr wrap="square" rtlCol="0">
            <a:spAutoFit/>
          </a:bodyPr>
          <a:lstStyle/>
          <a:p>
            <a:r>
              <a:rPr lang="en-US" dirty="0"/>
              <a:t>We strive to make sure that all interventions come from the College Alcohol Intervention Matrix (AIM). For more impact and longer lasting change, efforts should be made at the organizational, community, and policy level.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FFF4A-CDFE-4E6B-8A37-059BB359ECDA}"/>
              </a:ext>
            </a:extLst>
          </p:cNvPr>
          <p:cNvSpPr>
            <a:spLocks noGrp="1"/>
          </p:cNvSpPr>
          <p:nvPr>
            <p:ph type="title"/>
          </p:nvPr>
        </p:nvSpPr>
        <p:spPr/>
        <p:txBody>
          <a:bodyPr/>
          <a:lstStyle/>
          <a:p>
            <a:r>
              <a:rPr lang="en-US" dirty="0"/>
              <a:t>WELLWVU’s Program Planning Model</a:t>
            </a:r>
          </a:p>
        </p:txBody>
      </p:sp>
      <p:sp>
        <p:nvSpPr>
          <p:cNvPr id="3" name="TextBox 2">
            <a:extLst>
              <a:ext uri="{FF2B5EF4-FFF2-40B4-BE49-F238E27FC236}">
                <a16:creationId xmlns:a16="http://schemas.microsoft.com/office/drawing/2014/main" id="{4701F293-F71A-40AD-8CC1-F3AA77B24C16}"/>
              </a:ext>
            </a:extLst>
          </p:cNvPr>
          <p:cNvSpPr txBox="1"/>
          <p:nvPr/>
        </p:nvSpPr>
        <p:spPr>
          <a:xfrm>
            <a:off x="838200" y="1582340"/>
            <a:ext cx="10781371" cy="4093428"/>
          </a:xfrm>
          <a:prstGeom prst="rect">
            <a:avLst/>
          </a:prstGeom>
          <a:noFill/>
        </p:spPr>
        <p:txBody>
          <a:bodyPr wrap="square" rtlCol="0">
            <a:spAutoFit/>
          </a:bodyPr>
          <a:lstStyle/>
          <a:p>
            <a:r>
              <a:rPr lang="en-US" sz="2000" dirty="0"/>
              <a:t>All programming at </a:t>
            </a:r>
            <a:r>
              <a:rPr lang="en-US" sz="2000" dirty="0" err="1"/>
              <a:t>WellWVU</a:t>
            </a:r>
            <a:r>
              <a:rPr lang="en-US" sz="2000" dirty="0"/>
              <a:t> is developed using the latest health promotion program planning models and is driven by research and theory. To standardize the planning process, a program summary form has been implemented to guide the planning and evaluation of every program. This form, which is based on the PRECEDE/PROCEED and Intervention Mapping models, includes basic event details, grounded theory and research, goals and objectives, and plans for action and evaluation. </a:t>
            </a:r>
          </a:p>
          <a:p>
            <a:r>
              <a:rPr lang="en-US" sz="2000" dirty="0"/>
              <a:t> </a:t>
            </a:r>
          </a:p>
          <a:p>
            <a:r>
              <a:rPr lang="en-US" sz="2000" dirty="0"/>
              <a:t>Every effort is made to ground programming in health promotion theory and promising research in the field. All programs align with the Healthy Campus 2020/2030 objectives and current WVU NCHA data. Reaching out to other university health promotion departments to share programming ideas and resources is encouraged. Following the implementation of every program, the Program Reflection Worksheet should be completed, detailing how well objectives were met in addition to providing a process evaluation and reflection. </a:t>
            </a:r>
          </a:p>
          <a:p>
            <a:endParaRPr lang="en-US" sz="2000" dirty="0"/>
          </a:p>
        </p:txBody>
      </p:sp>
    </p:spTree>
    <p:extLst>
      <p:ext uri="{BB962C8B-B14F-4D97-AF65-F5344CB8AC3E}">
        <p14:creationId xmlns:p14="http://schemas.microsoft.com/office/powerpoint/2010/main" val="969089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D7DE3-6CA5-455D-AAD7-E00B79819C37}"/>
              </a:ext>
            </a:extLst>
          </p:cNvPr>
          <p:cNvSpPr>
            <a:spLocks noGrp="1"/>
          </p:cNvSpPr>
          <p:nvPr>
            <p:ph type="title"/>
          </p:nvPr>
        </p:nvSpPr>
        <p:spPr/>
        <p:txBody>
          <a:bodyPr/>
          <a:lstStyle/>
          <a:p>
            <a:r>
              <a:rPr lang="en-US" dirty="0"/>
              <a:t>Top Academic Impediments* according to NCHA Survey Data</a:t>
            </a:r>
          </a:p>
        </p:txBody>
      </p:sp>
      <p:graphicFrame>
        <p:nvGraphicFramePr>
          <p:cNvPr id="3" name="Table 6">
            <a:extLst>
              <a:ext uri="{FF2B5EF4-FFF2-40B4-BE49-F238E27FC236}">
                <a16:creationId xmlns:a16="http://schemas.microsoft.com/office/drawing/2014/main" id="{C57670AA-0819-4CBA-9873-44ED80230AA4}"/>
              </a:ext>
            </a:extLst>
          </p:cNvPr>
          <p:cNvGraphicFramePr>
            <a:graphicFrameLocks noGrp="1"/>
          </p:cNvGraphicFramePr>
          <p:nvPr>
            <p:extLst>
              <p:ext uri="{D42A27DB-BD31-4B8C-83A1-F6EECF244321}">
                <p14:modId xmlns:p14="http://schemas.microsoft.com/office/powerpoint/2010/main" val="3635269770"/>
              </p:ext>
            </p:extLst>
          </p:nvPr>
        </p:nvGraphicFramePr>
        <p:xfrm>
          <a:off x="519112" y="1872189"/>
          <a:ext cx="11153775" cy="3387303"/>
        </p:xfrm>
        <a:graphic>
          <a:graphicData uri="http://schemas.openxmlformats.org/drawingml/2006/table">
            <a:tbl>
              <a:tblPr firstRow="1" bandRow="1">
                <a:tableStyleId>{5C22544A-7EE6-4342-B048-85BDC9FD1C3A}</a:tableStyleId>
              </a:tblPr>
              <a:tblGrid>
                <a:gridCol w="1057275">
                  <a:extLst>
                    <a:ext uri="{9D8B030D-6E8A-4147-A177-3AD203B41FA5}">
                      <a16:colId xmlns:a16="http://schemas.microsoft.com/office/drawing/2014/main" val="4004150673"/>
                    </a:ext>
                  </a:extLst>
                </a:gridCol>
                <a:gridCol w="1319211">
                  <a:extLst>
                    <a:ext uri="{9D8B030D-6E8A-4147-A177-3AD203B41FA5}">
                      <a16:colId xmlns:a16="http://schemas.microsoft.com/office/drawing/2014/main" val="2901112004"/>
                    </a:ext>
                  </a:extLst>
                </a:gridCol>
                <a:gridCol w="1295400">
                  <a:extLst>
                    <a:ext uri="{9D8B030D-6E8A-4147-A177-3AD203B41FA5}">
                      <a16:colId xmlns:a16="http://schemas.microsoft.com/office/drawing/2014/main" val="1900366018"/>
                    </a:ext>
                  </a:extLst>
                </a:gridCol>
                <a:gridCol w="1247775">
                  <a:extLst>
                    <a:ext uri="{9D8B030D-6E8A-4147-A177-3AD203B41FA5}">
                      <a16:colId xmlns:a16="http://schemas.microsoft.com/office/drawing/2014/main" val="6989184"/>
                    </a:ext>
                  </a:extLst>
                </a:gridCol>
                <a:gridCol w="1428750">
                  <a:extLst>
                    <a:ext uri="{9D8B030D-6E8A-4147-A177-3AD203B41FA5}">
                      <a16:colId xmlns:a16="http://schemas.microsoft.com/office/drawing/2014/main" val="3734708937"/>
                    </a:ext>
                  </a:extLst>
                </a:gridCol>
                <a:gridCol w="1300164">
                  <a:extLst>
                    <a:ext uri="{9D8B030D-6E8A-4147-A177-3AD203B41FA5}">
                      <a16:colId xmlns:a16="http://schemas.microsoft.com/office/drawing/2014/main" val="1552039340"/>
                    </a:ext>
                  </a:extLst>
                </a:gridCol>
                <a:gridCol w="1571625">
                  <a:extLst>
                    <a:ext uri="{9D8B030D-6E8A-4147-A177-3AD203B41FA5}">
                      <a16:colId xmlns:a16="http://schemas.microsoft.com/office/drawing/2014/main" val="2825956852"/>
                    </a:ext>
                  </a:extLst>
                </a:gridCol>
                <a:gridCol w="1933575">
                  <a:extLst>
                    <a:ext uri="{9D8B030D-6E8A-4147-A177-3AD203B41FA5}">
                      <a16:colId xmlns:a16="http://schemas.microsoft.com/office/drawing/2014/main" val="4159758460"/>
                    </a:ext>
                  </a:extLst>
                </a:gridCol>
              </a:tblGrid>
              <a:tr h="397581">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WVU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National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Iowa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Kansas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OK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UT Austin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8036441"/>
                  </a:ext>
                </a:extLst>
              </a:tr>
              <a:tr h="397581">
                <a:tc>
                  <a:txBody>
                    <a:bodyPr/>
                    <a:lstStyle/>
                    <a:p>
                      <a:r>
                        <a:rPr lang="en-US" b="1" dirty="0">
                          <a:solidFill>
                            <a:schemeClr val="tx1"/>
                          </a:solidFill>
                        </a:rPr>
                        <a:t>First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Stress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Stress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Stress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Stress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Stress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Stress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Stress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442615"/>
                  </a:ext>
                </a:extLst>
              </a:tr>
              <a:tr h="397581">
                <a:tc>
                  <a:txBody>
                    <a:bodyPr/>
                    <a:lstStyle/>
                    <a:p>
                      <a:r>
                        <a:rPr lang="en-US" b="1" dirty="0">
                          <a:solidFill>
                            <a:schemeClr val="tx1"/>
                          </a:solidFill>
                        </a:rPr>
                        <a:t>Second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Anxiety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Anxiety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Anxiety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Anxiety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Anxiety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Anxiety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Sleep Difficulties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888783"/>
                  </a:ext>
                </a:extLst>
              </a:tr>
              <a:tr h="397581">
                <a:tc>
                  <a:txBody>
                    <a:bodyPr/>
                    <a:lstStyle/>
                    <a:p>
                      <a:r>
                        <a:rPr lang="en-US" b="1" dirty="0">
                          <a:solidFill>
                            <a:schemeClr val="tx1"/>
                          </a:solidFill>
                        </a:rPr>
                        <a:t>Third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Sleep Difficulties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Sleep Difficulties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Sleep Difficulties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Sleep Difficulties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Sleep Difficulties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Sleep Difficulties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Anxiety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528163"/>
                  </a:ext>
                </a:extLst>
              </a:tr>
              <a:tr h="397581">
                <a:tc>
                  <a:txBody>
                    <a:bodyPr/>
                    <a:lstStyle/>
                    <a:p>
                      <a:r>
                        <a:rPr lang="en-US" b="1" dirty="0">
                          <a:solidFill>
                            <a:schemeClr val="tx1"/>
                          </a:solidFill>
                        </a:rPr>
                        <a:t>Fourth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Depression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Depression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Depression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Cold/Flu/  Sore Throat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Depression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Depression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Depression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351643"/>
                  </a:ext>
                </a:extLst>
              </a:tr>
              <a:tr h="397581">
                <a:tc>
                  <a:txBody>
                    <a:bodyPr/>
                    <a:lstStyle/>
                    <a:p>
                      <a:r>
                        <a:rPr lang="en-US" b="1" dirty="0">
                          <a:solidFill>
                            <a:schemeClr val="tx1"/>
                          </a:solidFill>
                        </a:rPr>
                        <a:t>Fifth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Cold/Flu/ Sore Throat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(Tie) Work &amp; Cold/Flu/Sore Throat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Participation in extracurricular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016335"/>
                  </a:ext>
                </a:extLst>
              </a:tr>
            </a:tbl>
          </a:graphicData>
        </a:graphic>
      </p:graphicFrame>
      <p:sp>
        <p:nvSpPr>
          <p:cNvPr id="4" name="TextBox 3">
            <a:extLst>
              <a:ext uri="{FF2B5EF4-FFF2-40B4-BE49-F238E27FC236}">
                <a16:creationId xmlns:a16="http://schemas.microsoft.com/office/drawing/2014/main" id="{F086F1BA-0174-4088-921D-21904384812D}"/>
              </a:ext>
            </a:extLst>
          </p:cNvPr>
          <p:cNvSpPr txBox="1"/>
          <p:nvPr/>
        </p:nvSpPr>
        <p:spPr>
          <a:xfrm>
            <a:off x="519112" y="5440993"/>
            <a:ext cx="11153775" cy="923330"/>
          </a:xfrm>
          <a:prstGeom prst="rect">
            <a:avLst/>
          </a:prstGeom>
          <a:noFill/>
        </p:spPr>
        <p:txBody>
          <a:bodyPr wrap="square" rtlCol="0">
            <a:spAutoFit/>
          </a:bodyPr>
          <a:lstStyle/>
          <a:p>
            <a:r>
              <a:rPr lang="en-US" dirty="0"/>
              <a:t>*Received a lower grade on an exam, or an important project; received a lower grade in the course; received an incomplete or dropped the course; or experienced a significant disruption in thesis, dissertation, research, or practicum work.</a:t>
            </a:r>
          </a:p>
        </p:txBody>
      </p:sp>
    </p:spTree>
    <p:extLst>
      <p:ext uri="{BB962C8B-B14F-4D97-AF65-F5344CB8AC3E}">
        <p14:creationId xmlns:p14="http://schemas.microsoft.com/office/powerpoint/2010/main" val="2421460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287ABB-93F4-41D8-9201-512D3C9A7BBE}"/>
              </a:ext>
            </a:extLst>
          </p:cNvPr>
          <p:cNvSpPr>
            <a:spLocks noGrp="1"/>
          </p:cNvSpPr>
          <p:nvPr>
            <p:ph type="title"/>
          </p:nvPr>
        </p:nvSpPr>
        <p:spPr>
          <a:xfrm>
            <a:off x="633412" y="365125"/>
            <a:ext cx="10515600" cy="1065223"/>
          </a:xfrm>
        </p:spPr>
        <p:txBody>
          <a:bodyPr/>
          <a:lstStyle/>
          <a:p>
            <a:r>
              <a:rPr lang="en-US" dirty="0"/>
              <a:t>Other Drug Use- NCHA</a:t>
            </a:r>
          </a:p>
        </p:txBody>
      </p:sp>
      <p:sp>
        <p:nvSpPr>
          <p:cNvPr id="5" name="TextBox 4">
            <a:extLst>
              <a:ext uri="{FF2B5EF4-FFF2-40B4-BE49-F238E27FC236}">
                <a16:creationId xmlns:a16="http://schemas.microsoft.com/office/drawing/2014/main" id="{A6343D3F-7C79-43C3-9311-2D086E2817B6}"/>
              </a:ext>
            </a:extLst>
          </p:cNvPr>
          <p:cNvSpPr txBox="1"/>
          <p:nvPr/>
        </p:nvSpPr>
        <p:spPr>
          <a:xfrm>
            <a:off x="633412" y="1300540"/>
            <a:ext cx="10925176" cy="646331"/>
          </a:xfrm>
          <a:prstGeom prst="rect">
            <a:avLst/>
          </a:prstGeom>
          <a:noFill/>
        </p:spPr>
        <p:txBody>
          <a:bodyPr wrap="square" rtlCol="0">
            <a:spAutoFit/>
          </a:bodyPr>
          <a:lstStyle/>
          <a:p>
            <a:r>
              <a:rPr lang="en-US" dirty="0"/>
              <a:t>Percent of college students who reported using prescription drugs that were not prescribed to them within the last 12 months:</a:t>
            </a:r>
          </a:p>
        </p:txBody>
      </p:sp>
      <p:graphicFrame>
        <p:nvGraphicFramePr>
          <p:cNvPr id="6" name="Table 6">
            <a:extLst>
              <a:ext uri="{FF2B5EF4-FFF2-40B4-BE49-F238E27FC236}">
                <a16:creationId xmlns:a16="http://schemas.microsoft.com/office/drawing/2014/main" id="{8C34E6AD-A3E7-40F0-89DE-56C1502DF286}"/>
              </a:ext>
            </a:extLst>
          </p:cNvPr>
          <p:cNvGraphicFramePr>
            <a:graphicFrameLocks noGrp="1"/>
          </p:cNvGraphicFramePr>
          <p:nvPr>
            <p:extLst>
              <p:ext uri="{D42A27DB-BD31-4B8C-83A1-F6EECF244321}">
                <p14:modId xmlns:p14="http://schemas.microsoft.com/office/powerpoint/2010/main" val="3392709632"/>
              </p:ext>
            </p:extLst>
          </p:nvPr>
        </p:nvGraphicFramePr>
        <p:xfrm>
          <a:off x="633412" y="2159587"/>
          <a:ext cx="10925176" cy="3268065"/>
        </p:xfrm>
        <a:graphic>
          <a:graphicData uri="http://schemas.openxmlformats.org/drawingml/2006/table">
            <a:tbl>
              <a:tblPr firstRow="1" bandRow="1">
                <a:tableStyleId>{5C22544A-7EE6-4342-B048-85BDC9FD1C3A}</a:tableStyleId>
              </a:tblPr>
              <a:tblGrid>
                <a:gridCol w="2609851">
                  <a:extLst>
                    <a:ext uri="{9D8B030D-6E8A-4147-A177-3AD203B41FA5}">
                      <a16:colId xmlns:a16="http://schemas.microsoft.com/office/drawing/2014/main" val="4004150673"/>
                    </a:ext>
                  </a:extLst>
                </a:gridCol>
                <a:gridCol w="962025">
                  <a:extLst>
                    <a:ext uri="{9D8B030D-6E8A-4147-A177-3AD203B41FA5}">
                      <a16:colId xmlns:a16="http://schemas.microsoft.com/office/drawing/2014/main" val="2901112004"/>
                    </a:ext>
                  </a:extLst>
                </a:gridCol>
                <a:gridCol w="1104900">
                  <a:extLst>
                    <a:ext uri="{9D8B030D-6E8A-4147-A177-3AD203B41FA5}">
                      <a16:colId xmlns:a16="http://schemas.microsoft.com/office/drawing/2014/main" val="1900366018"/>
                    </a:ext>
                  </a:extLst>
                </a:gridCol>
                <a:gridCol w="1381125">
                  <a:extLst>
                    <a:ext uri="{9D8B030D-6E8A-4147-A177-3AD203B41FA5}">
                      <a16:colId xmlns:a16="http://schemas.microsoft.com/office/drawing/2014/main" val="6989184"/>
                    </a:ext>
                  </a:extLst>
                </a:gridCol>
                <a:gridCol w="1514475">
                  <a:extLst>
                    <a:ext uri="{9D8B030D-6E8A-4147-A177-3AD203B41FA5}">
                      <a16:colId xmlns:a16="http://schemas.microsoft.com/office/drawing/2014/main" val="3734708937"/>
                    </a:ext>
                  </a:extLst>
                </a:gridCol>
                <a:gridCol w="1181100">
                  <a:extLst>
                    <a:ext uri="{9D8B030D-6E8A-4147-A177-3AD203B41FA5}">
                      <a16:colId xmlns:a16="http://schemas.microsoft.com/office/drawing/2014/main" val="1552039340"/>
                    </a:ext>
                  </a:extLst>
                </a:gridCol>
                <a:gridCol w="876300">
                  <a:extLst>
                    <a:ext uri="{9D8B030D-6E8A-4147-A177-3AD203B41FA5}">
                      <a16:colId xmlns:a16="http://schemas.microsoft.com/office/drawing/2014/main" val="2825956852"/>
                    </a:ext>
                  </a:extLst>
                </a:gridCol>
                <a:gridCol w="1295400">
                  <a:extLst>
                    <a:ext uri="{9D8B030D-6E8A-4147-A177-3AD203B41FA5}">
                      <a16:colId xmlns:a16="http://schemas.microsoft.com/office/drawing/2014/main" val="4159758460"/>
                    </a:ext>
                  </a:extLst>
                </a:gridCol>
              </a:tblGrid>
              <a:tr h="397581">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WVU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National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Iowa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Kansas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OK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UT Austin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8036441"/>
                  </a:ext>
                </a:extLst>
              </a:tr>
              <a:tr h="397581">
                <a:tc>
                  <a:txBody>
                    <a:bodyPr/>
                    <a:lstStyle/>
                    <a:p>
                      <a:r>
                        <a:rPr lang="en-US" b="1" dirty="0">
                          <a:solidFill>
                            <a:schemeClr val="tx1"/>
                          </a:solidFill>
                        </a:rPr>
                        <a:t>Antidepressants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442615"/>
                  </a:ext>
                </a:extLst>
              </a:tr>
              <a:tr h="397581">
                <a:tc>
                  <a:txBody>
                    <a:bodyPr/>
                    <a:lstStyle/>
                    <a:p>
                      <a:r>
                        <a:rPr lang="en-US" b="1" dirty="0">
                          <a:solidFill>
                            <a:schemeClr val="tx1"/>
                          </a:solidFill>
                        </a:rPr>
                        <a:t>Erectile Dysfunction Drugs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888783"/>
                  </a:ext>
                </a:extLst>
              </a:tr>
              <a:tr h="397581">
                <a:tc>
                  <a:txBody>
                    <a:bodyPr/>
                    <a:lstStyle/>
                    <a:p>
                      <a:r>
                        <a:rPr lang="en-US" b="1" dirty="0">
                          <a:solidFill>
                            <a:schemeClr val="tx1"/>
                          </a:solidFill>
                        </a:rPr>
                        <a:t>Pain Killers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528163"/>
                  </a:ext>
                </a:extLst>
              </a:tr>
              <a:tr h="397581">
                <a:tc>
                  <a:txBody>
                    <a:bodyPr/>
                    <a:lstStyle/>
                    <a:p>
                      <a:r>
                        <a:rPr lang="en-US" b="1" dirty="0">
                          <a:solidFill>
                            <a:schemeClr val="tx1"/>
                          </a:solidFill>
                        </a:rPr>
                        <a:t>Sedatives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351643"/>
                  </a:ext>
                </a:extLst>
              </a:tr>
              <a:tr h="397581">
                <a:tc>
                  <a:txBody>
                    <a:bodyPr/>
                    <a:lstStyle/>
                    <a:p>
                      <a:r>
                        <a:rPr lang="en-US" b="1" dirty="0">
                          <a:solidFill>
                            <a:schemeClr val="tx1"/>
                          </a:solidFill>
                        </a:rPr>
                        <a:t>Stimulants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016335"/>
                  </a:ext>
                </a:extLst>
              </a:tr>
              <a:tr h="397581">
                <a:tc>
                  <a:txBody>
                    <a:bodyPr/>
                    <a:lstStyle/>
                    <a:p>
                      <a:r>
                        <a:rPr lang="en-US" b="1" dirty="0">
                          <a:solidFill>
                            <a:schemeClr val="tx1"/>
                          </a:solidFill>
                        </a:rPr>
                        <a:t>Used one or more of the above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440166"/>
                  </a:ext>
                </a:extLst>
              </a:tr>
            </a:tbl>
          </a:graphicData>
        </a:graphic>
      </p:graphicFrame>
      <p:sp>
        <p:nvSpPr>
          <p:cNvPr id="8" name="TextBox 7">
            <a:extLst>
              <a:ext uri="{FF2B5EF4-FFF2-40B4-BE49-F238E27FC236}">
                <a16:creationId xmlns:a16="http://schemas.microsoft.com/office/drawing/2014/main" id="{1EE6F371-1D3D-49BA-9387-1CD7E102861C}"/>
              </a:ext>
            </a:extLst>
          </p:cNvPr>
          <p:cNvSpPr txBox="1"/>
          <p:nvPr/>
        </p:nvSpPr>
        <p:spPr>
          <a:xfrm>
            <a:off x="633412" y="5621010"/>
            <a:ext cx="10925176" cy="923330"/>
          </a:xfrm>
          <a:prstGeom prst="rect">
            <a:avLst/>
          </a:prstGeom>
          <a:noFill/>
        </p:spPr>
        <p:txBody>
          <a:bodyPr wrap="square" rtlCol="0">
            <a:spAutoFit/>
          </a:bodyPr>
          <a:lstStyle/>
          <a:p>
            <a:r>
              <a:rPr lang="en-US" dirty="0"/>
              <a:t>Summary: WVU appears to be about even or even below the national average for prescription drug abuse. WELLWVU has made efforts in the past to educate on this topic, but efforts were halted as the materials were deemed too provocative. </a:t>
            </a:r>
          </a:p>
        </p:txBody>
      </p:sp>
    </p:spTree>
    <p:extLst>
      <p:ext uri="{BB962C8B-B14F-4D97-AF65-F5344CB8AC3E}">
        <p14:creationId xmlns:p14="http://schemas.microsoft.com/office/powerpoint/2010/main" val="4155180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287ABB-93F4-41D8-9201-512D3C9A7BBE}"/>
              </a:ext>
            </a:extLst>
          </p:cNvPr>
          <p:cNvSpPr>
            <a:spLocks noGrp="1"/>
          </p:cNvSpPr>
          <p:nvPr>
            <p:ph type="title"/>
          </p:nvPr>
        </p:nvSpPr>
        <p:spPr>
          <a:xfrm>
            <a:off x="838200" y="130287"/>
            <a:ext cx="10515600" cy="1325563"/>
          </a:xfrm>
        </p:spPr>
        <p:txBody>
          <a:bodyPr/>
          <a:lstStyle/>
          <a:p>
            <a:r>
              <a:rPr lang="en-US" dirty="0"/>
              <a:t>Sexual Behavior - NCHA</a:t>
            </a:r>
          </a:p>
        </p:txBody>
      </p:sp>
      <p:sp>
        <p:nvSpPr>
          <p:cNvPr id="5" name="TextBox 4">
            <a:extLst>
              <a:ext uri="{FF2B5EF4-FFF2-40B4-BE49-F238E27FC236}">
                <a16:creationId xmlns:a16="http://schemas.microsoft.com/office/drawing/2014/main" id="{A6343D3F-7C79-43C3-9311-2D086E2817B6}"/>
              </a:ext>
            </a:extLst>
          </p:cNvPr>
          <p:cNvSpPr txBox="1"/>
          <p:nvPr/>
        </p:nvSpPr>
        <p:spPr>
          <a:xfrm>
            <a:off x="923925" y="1096973"/>
            <a:ext cx="8153400" cy="369332"/>
          </a:xfrm>
          <a:prstGeom prst="rect">
            <a:avLst/>
          </a:prstGeom>
          <a:noFill/>
        </p:spPr>
        <p:txBody>
          <a:bodyPr wrap="square" rtlCol="0">
            <a:spAutoFit/>
          </a:bodyPr>
          <a:lstStyle/>
          <a:p>
            <a:r>
              <a:rPr lang="en-US" dirty="0"/>
              <a:t>Report of using a condom or other protective barrier with the last 30 days:</a:t>
            </a:r>
          </a:p>
        </p:txBody>
      </p:sp>
      <p:graphicFrame>
        <p:nvGraphicFramePr>
          <p:cNvPr id="6" name="Table 6">
            <a:extLst>
              <a:ext uri="{FF2B5EF4-FFF2-40B4-BE49-F238E27FC236}">
                <a16:creationId xmlns:a16="http://schemas.microsoft.com/office/drawing/2014/main" id="{8C34E6AD-A3E7-40F0-89DE-56C1502DF286}"/>
              </a:ext>
            </a:extLst>
          </p:cNvPr>
          <p:cNvGraphicFramePr>
            <a:graphicFrameLocks noGrp="1"/>
          </p:cNvGraphicFramePr>
          <p:nvPr>
            <p:extLst>
              <p:ext uri="{D42A27DB-BD31-4B8C-83A1-F6EECF244321}">
                <p14:modId xmlns:p14="http://schemas.microsoft.com/office/powerpoint/2010/main" val="2181424027"/>
              </p:ext>
            </p:extLst>
          </p:nvPr>
        </p:nvGraphicFramePr>
        <p:xfrm>
          <a:off x="923925" y="1653114"/>
          <a:ext cx="9644061" cy="1590324"/>
        </p:xfrm>
        <a:graphic>
          <a:graphicData uri="http://schemas.openxmlformats.org/drawingml/2006/table">
            <a:tbl>
              <a:tblPr firstRow="1" bandRow="1">
                <a:tableStyleId>{5C22544A-7EE6-4342-B048-85BDC9FD1C3A}</a:tableStyleId>
              </a:tblPr>
              <a:tblGrid>
                <a:gridCol w="1389459">
                  <a:extLst>
                    <a:ext uri="{9D8B030D-6E8A-4147-A177-3AD203B41FA5}">
                      <a16:colId xmlns:a16="http://schemas.microsoft.com/office/drawing/2014/main" val="4004150673"/>
                    </a:ext>
                  </a:extLst>
                </a:gridCol>
                <a:gridCol w="987027">
                  <a:extLst>
                    <a:ext uri="{9D8B030D-6E8A-4147-A177-3AD203B41FA5}">
                      <a16:colId xmlns:a16="http://schemas.microsoft.com/office/drawing/2014/main" val="2901112004"/>
                    </a:ext>
                  </a:extLst>
                </a:gridCol>
                <a:gridCol w="1295400">
                  <a:extLst>
                    <a:ext uri="{9D8B030D-6E8A-4147-A177-3AD203B41FA5}">
                      <a16:colId xmlns:a16="http://schemas.microsoft.com/office/drawing/2014/main" val="1900366018"/>
                    </a:ext>
                  </a:extLst>
                </a:gridCol>
                <a:gridCol w="1247775">
                  <a:extLst>
                    <a:ext uri="{9D8B030D-6E8A-4147-A177-3AD203B41FA5}">
                      <a16:colId xmlns:a16="http://schemas.microsoft.com/office/drawing/2014/main" val="6989184"/>
                    </a:ext>
                  </a:extLst>
                </a:gridCol>
                <a:gridCol w="1428750">
                  <a:extLst>
                    <a:ext uri="{9D8B030D-6E8A-4147-A177-3AD203B41FA5}">
                      <a16:colId xmlns:a16="http://schemas.microsoft.com/office/drawing/2014/main" val="3734708937"/>
                    </a:ext>
                  </a:extLst>
                </a:gridCol>
                <a:gridCol w="1133475">
                  <a:extLst>
                    <a:ext uri="{9D8B030D-6E8A-4147-A177-3AD203B41FA5}">
                      <a16:colId xmlns:a16="http://schemas.microsoft.com/office/drawing/2014/main" val="1552039340"/>
                    </a:ext>
                  </a:extLst>
                </a:gridCol>
                <a:gridCol w="885825">
                  <a:extLst>
                    <a:ext uri="{9D8B030D-6E8A-4147-A177-3AD203B41FA5}">
                      <a16:colId xmlns:a16="http://schemas.microsoft.com/office/drawing/2014/main" val="2825956852"/>
                    </a:ext>
                  </a:extLst>
                </a:gridCol>
                <a:gridCol w="1276350">
                  <a:extLst>
                    <a:ext uri="{9D8B030D-6E8A-4147-A177-3AD203B41FA5}">
                      <a16:colId xmlns:a16="http://schemas.microsoft.com/office/drawing/2014/main" val="4159758460"/>
                    </a:ext>
                  </a:extLst>
                </a:gridCol>
              </a:tblGrid>
              <a:tr h="397581">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WVU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National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Iowa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Kansas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OK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UT Austin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8036441"/>
                  </a:ext>
                </a:extLst>
              </a:tr>
              <a:tr h="397581">
                <a:tc>
                  <a:txBody>
                    <a:bodyPr/>
                    <a:lstStyle/>
                    <a:p>
                      <a:r>
                        <a:rPr lang="en-US" b="1" dirty="0">
                          <a:solidFill>
                            <a:schemeClr val="tx1"/>
                          </a:solidFill>
                        </a:rPr>
                        <a:t>Oral Sex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442615"/>
                  </a:ext>
                </a:extLst>
              </a:tr>
              <a:tr h="397581">
                <a:tc>
                  <a:txBody>
                    <a:bodyPr/>
                    <a:lstStyle/>
                    <a:p>
                      <a:r>
                        <a:rPr lang="en-US" b="1" dirty="0">
                          <a:solidFill>
                            <a:schemeClr val="tx1"/>
                          </a:solidFill>
                        </a:rPr>
                        <a:t>Vaginal Sex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888783"/>
                  </a:ext>
                </a:extLst>
              </a:tr>
              <a:tr h="397581">
                <a:tc>
                  <a:txBody>
                    <a:bodyPr/>
                    <a:lstStyle/>
                    <a:p>
                      <a:r>
                        <a:rPr lang="en-US" b="1" dirty="0">
                          <a:solidFill>
                            <a:schemeClr val="tx1"/>
                          </a:solidFill>
                        </a:rPr>
                        <a:t>Anal Sex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528163"/>
                  </a:ext>
                </a:extLst>
              </a:tr>
            </a:tbl>
          </a:graphicData>
        </a:graphic>
      </p:graphicFrame>
      <p:graphicFrame>
        <p:nvGraphicFramePr>
          <p:cNvPr id="7" name="Table 6">
            <a:extLst>
              <a:ext uri="{FF2B5EF4-FFF2-40B4-BE49-F238E27FC236}">
                <a16:creationId xmlns:a16="http://schemas.microsoft.com/office/drawing/2014/main" id="{41C4DCB3-B4F0-4FA5-B274-5BA363A086BD}"/>
              </a:ext>
            </a:extLst>
          </p:cNvPr>
          <p:cNvGraphicFramePr>
            <a:graphicFrameLocks noGrp="1"/>
          </p:cNvGraphicFramePr>
          <p:nvPr>
            <p:extLst>
              <p:ext uri="{D42A27DB-BD31-4B8C-83A1-F6EECF244321}">
                <p14:modId xmlns:p14="http://schemas.microsoft.com/office/powerpoint/2010/main" val="1060864918"/>
              </p:ext>
            </p:extLst>
          </p:nvPr>
        </p:nvGraphicFramePr>
        <p:xfrm>
          <a:off x="923925" y="3880717"/>
          <a:ext cx="9644061" cy="2385486"/>
        </p:xfrm>
        <a:graphic>
          <a:graphicData uri="http://schemas.openxmlformats.org/drawingml/2006/table">
            <a:tbl>
              <a:tblPr firstRow="1" bandRow="1">
                <a:tableStyleId>{5C22544A-7EE6-4342-B048-85BDC9FD1C3A}</a:tableStyleId>
              </a:tblPr>
              <a:tblGrid>
                <a:gridCol w="1389459">
                  <a:extLst>
                    <a:ext uri="{9D8B030D-6E8A-4147-A177-3AD203B41FA5}">
                      <a16:colId xmlns:a16="http://schemas.microsoft.com/office/drawing/2014/main" val="4004150673"/>
                    </a:ext>
                  </a:extLst>
                </a:gridCol>
                <a:gridCol w="987027">
                  <a:extLst>
                    <a:ext uri="{9D8B030D-6E8A-4147-A177-3AD203B41FA5}">
                      <a16:colId xmlns:a16="http://schemas.microsoft.com/office/drawing/2014/main" val="2901112004"/>
                    </a:ext>
                  </a:extLst>
                </a:gridCol>
                <a:gridCol w="1295400">
                  <a:extLst>
                    <a:ext uri="{9D8B030D-6E8A-4147-A177-3AD203B41FA5}">
                      <a16:colId xmlns:a16="http://schemas.microsoft.com/office/drawing/2014/main" val="1900366018"/>
                    </a:ext>
                  </a:extLst>
                </a:gridCol>
                <a:gridCol w="1247775">
                  <a:extLst>
                    <a:ext uri="{9D8B030D-6E8A-4147-A177-3AD203B41FA5}">
                      <a16:colId xmlns:a16="http://schemas.microsoft.com/office/drawing/2014/main" val="6989184"/>
                    </a:ext>
                  </a:extLst>
                </a:gridCol>
                <a:gridCol w="1428750">
                  <a:extLst>
                    <a:ext uri="{9D8B030D-6E8A-4147-A177-3AD203B41FA5}">
                      <a16:colId xmlns:a16="http://schemas.microsoft.com/office/drawing/2014/main" val="3734708937"/>
                    </a:ext>
                  </a:extLst>
                </a:gridCol>
                <a:gridCol w="1133475">
                  <a:extLst>
                    <a:ext uri="{9D8B030D-6E8A-4147-A177-3AD203B41FA5}">
                      <a16:colId xmlns:a16="http://schemas.microsoft.com/office/drawing/2014/main" val="1552039340"/>
                    </a:ext>
                  </a:extLst>
                </a:gridCol>
                <a:gridCol w="885825">
                  <a:extLst>
                    <a:ext uri="{9D8B030D-6E8A-4147-A177-3AD203B41FA5}">
                      <a16:colId xmlns:a16="http://schemas.microsoft.com/office/drawing/2014/main" val="2825956852"/>
                    </a:ext>
                  </a:extLst>
                </a:gridCol>
                <a:gridCol w="1276350">
                  <a:extLst>
                    <a:ext uri="{9D8B030D-6E8A-4147-A177-3AD203B41FA5}">
                      <a16:colId xmlns:a16="http://schemas.microsoft.com/office/drawing/2014/main" val="4159758460"/>
                    </a:ext>
                  </a:extLst>
                </a:gridCol>
              </a:tblGrid>
              <a:tr h="397581">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WVU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National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Iowa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Kansas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OK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UT Austin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8036441"/>
                  </a:ext>
                </a:extLst>
              </a:tr>
              <a:tr h="397581">
                <a:tc>
                  <a:txBody>
                    <a:bodyPr/>
                    <a:lstStyle/>
                    <a:p>
                      <a:r>
                        <a:rPr lang="en-US" b="1" dirty="0">
                          <a:solidFill>
                            <a:schemeClr val="tx1"/>
                          </a:solidFill>
                        </a:rPr>
                        <a:t>None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442615"/>
                  </a:ext>
                </a:extLst>
              </a:tr>
              <a:tr h="397581">
                <a:tc>
                  <a:txBody>
                    <a:bodyPr/>
                    <a:lstStyle/>
                    <a:p>
                      <a:r>
                        <a:rPr lang="en-US"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888783"/>
                  </a:ext>
                </a:extLst>
              </a:tr>
              <a:tr h="397581">
                <a:tc>
                  <a:txBody>
                    <a:bodyPr/>
                    <a:lstStyle/>
                    <a:p>
                      <a:r>
                        <a:rPr lang="en-US"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528163"/>
                  </a:ext>
                </a:extLst>
              </a:tr>
              <a:tr h="397581">
                <a:tc>
                  <a:txBody>
                    <a:bodyPr/>
                    <a:lstStyle/>
                    <a:p>
                      <a:r>
                        <a:rPr lang="en-US"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779574"/>
                  </a:ext>
                </a:extLst>
              </a:tr>
              <a:tr h="397581">
                <a:tc>
                  <a:txBody>
                    <a:bodyPr/>
                    <a:lstStyle/>
                    <a:p>
                      <a:r>
                        <a:rPr lang="en-US" b="1" dirty="0">
                          <a:solidFill>
                            <a:schemeClr val="tx1"/>
                          </a:solidFill>
                        </a:rPr>
                        <a:t>4 or more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2947287"/>
                  </a:ext>
                </a:extLst>
              </a:tr>
            </a:tbl>
          </a:graphicData>
        </a:graphic>
      </p:graphicFrame>
      <p:sp>
        <p:nvSpPr>
          <p:cNvPr id="9" name="TextBox 8">
            <a:extLst>
              <a:ext uri="{FF2B5EF4-FFF2-40B4-BE49-F238E27FC236}">
                <a16:creationId xmlns:a16="http://schemas.microsoft.com/office/drawing/2014/main" id="{28F27978-A29B-4669-94E9-107E55AE8873}"/>
              </a:ext>
            </a:extLst>
          </p:cNvPr>
          <p:cNvSpPr txBox="1"/>
          <p:nvPr/>
        </p:nvSpPr>
        <p:spPr>
          <a:xfrm>
            <a:off x="923925" y="3511385"/>
            <a:ext cx="8153400" cy="369332"/>
          </a:xfrm>
          <a:prstGeom prst="rect">
            <a:avLst/>
          </a:prstGeom>
          <a:noFill/>
        </p:spPr>
        <p:txBody>
          <a:bodyPr wrap="square" rtlCol="0">
            <a:spAutoFit/>
          </a:bodyPr>
          <a:lstStyle/>
          <a:p>
            <a:r>
              <a:rPr lang="en-US" dirty="0"/>
              <a:t>Reported number of sexual partners in the past 12 months:</a:t>
            </a:r>
          </a:p>
        </p:txBody>
      </p:sp>
    </p:spTree>
    <p:extLst>
      <p:ext uri="{BB962C8B-B14F-4D97-AF65-F5344CB8AC3E}">
        <p14:creationId xmlns:p14="http://schemas.microsoft.com/office/powerpoint/2010/main" val="2133903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287ABB-93F4-41D8-9201-512D3C9A7BBE}"/>
              </a:ext>
            </a:extLst>
          </p:cNvPr>
          <p:cNvSpPr>
            <a:spLocks noGrp="1"/>
          </p:cNvSpPr>
          <p:nvPr>
            <p:ph type="title"/>
          </p:nvPr>
        </p:nvSpPr>
        <p:spPr/>
        <p:txBody>
          <a:bodyPr/>
          <a:lstStyle/>
          <a:p>
            <a:r>
              <a:rPr lang="en-US" dirty="0"/>
              <a:t>Sexual Behavior, continued - NCHA</a:t>
            </a:r>
          </a:p>
        </p:txBody>
      </p:sp>
      <p:sp>
        <p:nvSpPr>
          <p:cNvPr id="5" name="TextBox 4">
            <a:extLst>
              <a:ext uri="{FF2B5EF4-FFF2-40B4-BE49-F238E27FC236}">
                <a16:creationId xmlns:a16="http://schemas.microsoft.com/office/drawing/2014/main" id="{A6343D3F-7C79-43C3-9311-2D086E2817B6}"/>
              </a:ext>
            </a:extLst>
          </p:cNvPr>
          <p:cNvSpPr txBox="1"/>
          <p:nvPr/>
        </p:nvSpPr>
        <p:spPr>
          <a:xfrm>
            <a:off x="923925" y="1430348"/>
            <a:ext cx="8153400" cy="369332"/>
          </a:xfrm>
          <a:prstGeom prst="rect">
            <a:avLst/>
          </a:prstGeom>
          <a:noFill/>
        </p:spPr>
        <p:txBody>
          <a:bodyPr wrap="square" rtlCol="0">
            <a:spAutoFit/>
          </a:bodyPr>
          <a:lstStyle/>
          <a:p>
            <a:r>
              <a:rPr lang="en-US" dirty="0"/>
              <a:t>Reported having oral, vaginal or anal sex in the last 30 days:</a:t>
            </a:r>
          </a:p>
        </p:txBody>
      </p:sp>
      <p:graphicFrame>
        <p:nvGraphicFramePr>
          <p:cNvPr id="6" name="Table 6">
            <a:extLst>
              <a:ext uri="{FF2B5EF4-FFF2-40B4-BE49-F238E27FC236}">
                <a16:creationId xmlns:a16="http://schemas.microsoft.com/office/drawing/2014/main" id="{8C34E6AD-A3E7-40F0-89DE-56C1502DF286}"/>
              </a:ext>
            </a:extLst>
          </p:cNvPr>
          <p:cNvGraphicFramePr>
            <a:graphicFrameLocks noGrp="1"/>
          </p:cNvGraphicFramePr>
          <p:nvPr>
            <p:extLst>
              <p:ext uri="{D42A27DB-BD31-4B8C-83A1-F6EECF244321}">
                <p14:modId xmlns:p14="http://schemas.microsoft.com/office/powerpoint/2010/main" val="2251552394"/>
              </p:ext>
            </p:extLst>
          </p:nvPr>
        </p:nvGraphicFramePr>
        <p:xfrm>
          <a:off x="923925" y="1986489"/>
          <a:ext cx="9644061" cy="1590324"/>
        </p:xfrm>
        <a:graphic>
          <a:graphicData uri="http://schemas.openxmlformats.org/drawingml/2006/table">
            <a:tbl>
              <a:tblPr firstRow="1" bandRow="1">
                <a:tableStyleId>{5C22544A-7EE6-4342-B048-85BDC9FD1C3A}</a:tableStyleId>
              </a:tblPr>
              <a:tblGrid>
                <a:gridCol w="1389459">
                  <a:extLst>
                    <a:ext uri="{9D8B030D-6E8A-4147-A177-3AD203B41FA5}">
                      <a16:colId xmlns:a16="http://schemas.microsoft.com/office/drawing/2014/main" val="4004150673"/>
                    </a:ext>
                  </a:extLst>
                </a:gridCol>
                <a:gridCol w="987027">
                  <a:extLst>
                    <a:ext uri="{9D8B030D-6E8A-4147-A177-3AD203B41FA5}">
                      <a16:colId xmlns:a16="http://schemas.microsoft.com/office/drawing/2014/main" val="2901112004"/>
                    </a:ext>
                  </a:extLst>
                </a:gridCol>
                <a:gridCol w="1295400">
                  <a:extLst>
                    <a:ext uri="{9D8B030D-6E8A-4147-A177-3AD203B41FA5}">
                      <a16:colId xmlns:a16="http://schemas.microsoft.com/office/drawing/2014/main" val="1900366018"/>
                    </a:ext>
                  </a:extLst>
                </a:gridCol>
                <a:gridCol w="1247775">
                  <a:extLst>
                    <a:ext uri="{9D8B030D-6E8A-4147-A177-3AD203B41FA5}">
                      <a16:colId xmlns:a16="http://schemas.microsoft.com/office/drawing/2014/main" val="6989184"/>
                    </a:ext>
                  </a:extLst>
                </a:gridCol>
                <a:gridCol w="1428750">
                  <a:extLst>
                    <a:ext uri="{9D8B030D-6E8A-4147-A177-3AD203B41FA5}">
                      <a16:colId xmlns:a16="http://schemas.microsoft.com/office/drawing/2014/main" val="3734708937"/>
                    </a:ext>
                  </a:extLst>
                </a:gridCol>
                <a:gridCol w="1133475">
                  <a:extLst>
                    <a:ext uri="{9D8B030D-6E8A-4147-A177-3AD203B41FA5}">
                      <a16:colId xmlns:a16="http://schemas.microsoft.com/office/drawing/2014/main" val="1552039340"/>
                    </a:ext>
                  </a:extLst>
                </a:gridCol>
                <a:gridCol w="885825">
                  <a:extLst>
                    <a:ext uri="{9D8B030D-6E8A-4147-A177-3AD203B41FA5}">
                      <a16:colId xmlns:a16="http://schemas.microsoft.com/office/drawing/2014/main" val="2825956852"/>
                    </a:ext>
                  </a:extLst>
                </a:gridCol>
                <a:gridCol w="1276350">
                  <a:extLst>
                    <a:ext uri="{9D8B030D-6E8A-4147-A177-3AD203B41FA5}">
                      <a16:colId xmlns:a16="http://schemas.microsoft.com/office/drawing/2014/main" val="4159758460"/>
                    </a:ext>
                  </a:extLst>
                </a:gridCol>
              </a:tblGrid>
              <a:tr h="397581">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WVU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National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Iowa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Kansas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OK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UT Austin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8036441"/>
                  </a:ext>
                </a:extLst>
              </a:tr>
              <a:tr h="397581">
                <a:tc>
                  <a:txBody>
                    <a:bodyPr/>
                    <a:lstStyle/>
                    <a:p>
                      <a:r>
                        <a:rPr lang="en-US" b="1" dirty="0">
                          <a:solidFill>
                            <a:schemeClr val="tx1"/>
                          </a:solidFill>
                        </a:rPr>
                        <a:t>Oral Sex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442615"/>
                  </a:ext>
                </a:extLst>
              </a:tr>
              <a:tr h="397581">
                <a:tc>
                  <a:txBody>
                    <a:bodyPr/>
                    <a:lstStyle/>
                    <a:p>
                      <a:r>
                        <a:rPr lang="en-US" b="1" dirty="0">
                          <a:solidFill>
                            <a:schemeClr val="tx1"/>
                          </a:solidFill>
                        </a:rPr>
                        <a:t>Vaginal Sex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888783"/>
                  </a:ext>
                </a:extLst>
              </a:tr>
              <a:tr h="397581">
                <a:tc>
                  <a:txBody>
                    <a:bodyPr/>
                    <a:lstStyle/>
                    <a:p>
                      <a:r>
                        <a:rPr lang="en-US" b="1" dirty="0">
                          <a:solidFill>
                            <a:schemeClr val="tx1"/>
                          </a:solidFill>
                        </a:rPr>
                        <a:t>Anal Sex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528163"/>
                  </a:ext>
                </a:extLst>
              </a:tr>
            </a:tbl>
          </a:graphicData>
        </a:graphic>
      </p:graphicFrame>
      <p:sp>
        <p:nvSpPr>
          <p:cNvPr id="8" name="TextBox 7">
            <a:extLst>
              <a:ext uri="{FF2B5EF4-FFF2-40B4-BE49-F238E27FC236}">
                <a16:creationId xmlns:a16="http://schemas.microsoft.com/office/drawing/2014/main" id="{1EE6F371-1D3D-49BA-9387-1CD7E102861C}"/>
              </a:ext>
            </a:extLst>
          </p:cNvPr>
          <p:cNvSpPr txBox="1"/>
          <p:nvPr/>
        </p:nvSpPr>
        <p:spPr>
          <a:xfrm>
            <a:off x="657224" y="3872615"/>
            <a:ext cx="10696575" cy="2585323"/>
          </a:xfrm>
          <a:prstGeom prst="rect">
            <a:avLst/>
          </a:prstGeom>
          <a:noFill/>
        </p:spPr>
        <p:txBody>
          <a:bodyPr wrap="square" rtlCol="0">
            <a:spAutoFit/>
          </a:bodyPr>
          <a:lstStyle/>
          <a:p>
            <a:r>
              <a:rPr lang="en-US" dirty="0"/>
              <a:t>Summary: Across the board, use of protective barriers during any type of sexual activity is low. And while barrier method usage is comparable to other Big 12 schools, WVU report higher activity rates than both the national and Big 12 samples. Number of sexual partners is also a concern - WVU students are less likely to remain abstinent and if condom use is also low, that means an increased risk for STIs and unintended pregnancy.</a:t>
            </a:r>
          </a:p>
          <a:p>
            <a:endParaRPr lang="en-US" dirty="0"/>
          </a:p>
          <a:p>
            <a:r>
              <a:rPr lang="en-US" dirty="0"/>
              <a:t> Our current efforts include the “Condom Caravan”, health communication campaigns, and smaller sexual health tabling events, usually by special request. Our resources are extraordinarily limited, since we must purchase all condoms. Condom distribution needs to be ramped up, and more sexual health educational content must be offered through events, workshops, and social media content. </a:t>
            </a:r>
          </a:p>
        </p:txBody>
      </p:sp>
    </p:spTree>
    <p:extLst>
      <p:ext uri="{BB962C8B-B14F-4D97-AF65-F5344CB8AC3E}">
        <p14:creationId xmlns:p14="http://schemas.microsoft.com/office/powerpoint/2010/main" val="590262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B9AC-9880-4682-9393-018004A4B6CD}"/>
              </a:ext>
            </a:extLst>
          </p:cNvPr>
          <p:cNvSpPr>
            <a:spLocks noGrp="1"/>
          </p:cNvSpPr>
          <p:nvPr>
            <p:ph type="title"/>
          </p:nvPr>
        </p:nvSpPr>
        <p:spPr/>
        <p:txBody>
          <a:bodyPr/>
          <a:lstStyle/>
          <a:p>
            <a:pPr algn="ctr"/>
            <a:r>
              <a:rPr lang="en-US" dirty="0"/>
              <a:t>Nutritional Health</a:t>
            </a:r>
          </a:p>
        </p:txBody>
      </p:sp>
      <p:sp>
        <p:nvSpPr>
          <p:cNvPr id="3" name="TextBox 2">
            <a:extLst>
              <a:ext uri="{FF2B5EF4-FFF2-40B4-BE49-F238E27FC236}">
                <a16:creationId xmlns:a16="http://schemas.microsoft.com/office/drawing/2014/main" id="{6C7D54EC-5CE9-4916-AC84-7D9C09613354}"/>
              </a:ext>
            </a:extLst>
          </p:cNvPr>
          <p:cNvSpPr txBox="1"/>
          <p:nvPr/>
        </p:nvSpPr>
        <p:spPr>
          <a:xfrm>
            <a:off x="1269998" y="1337732"/>
            <a:ext cx="9821333" cy="1846659"/>
          </a:xfrm>
          <a:prstGeom prst="rect">
            <a:avLst/>
          </a:prstGeom>
          <a:noFill/>
          <a:ln>
            <a:solidFill>
              <a:schemeClr val="accent1"/>
            </a:solidFill>
          </a:ln>
        </p:spPr>
        <p:txBody>
          <a:bodyPr wrap="square" rtlCol="0">
            <a:spAutoFit/>
          </a:bodyPr>
          <a:lstStyle/>
          <a:p>
            <a:pPr algn="ctr"/>
            <a:r>
              <a:rPr lang="en-US" sz="2400" b="1" dirty="0"/>
              <a:t>Trends amongst students seeking support at WVU:</a:t>
            </a:r>
          </a:p>
          <a:p>
            <a:pPr marL="285750" indent="-285750">
              <a:buFont typeface="Arial" panose="020B0604020202020204" pitchFamily="34" charset="0"/>
              <a:buChar char="•"/>
            </a:pPr>
            <a:r>
              <a:rPr lang="en-US" dirty="0"/>
              <a:t>Skipping meals due to poor time management</a:t>
            </a:r>
          </a:p>
          <a:p>
            <a:pPr marL="285750" indent="-285750">
              <a:buFont typeface="Arial" panose="020B0604020202020204" pitchFamily="34" charset="0"/>
              <a:buChar char="•"/>
            </a:pPr>
            <a:r>
              <a:rPr lang="en-US" dirty="0"/>
              <a:t>Lack </a:t>
            </a:r>
            <a:r>
              <a:rPr lang="en-US"/>
              <a:t>of Knowledge</a:t>
            </a:r>
            <a:r>
              <a:rPr lang="en-US" dirty="0"/>
              <a:t>: Shopping and preparing food</a:t>
            </a:r>
          </a:p>
          <a:p>
            <a:pPr marL="285750" indent="-285750">
              <a:buFont typeface="Arial" panose="020B0604020202020204" pitchFamily="34" charset="0"/>
              <a:buChar char="•"/>
            </a:pPr>
            <a:r>
              <a:rPr lang="en-US" dirty="0"/>
              <a:t>Lack of proper caloric intake due to attempted weight loss</a:t>
            </a:r>
          </a:p>
          <a:p>
            <a:pPr marL="285750" indent="-285750">
              <a:buFont typeface="Arial" panose="020B0604020202020204" pitchFamily="34" charset="0"/>
              <a:buChar char="•"/>
            </a:pPr>
            <a:r>
              <a:rPr lang="en-US" dirty="0"/>
              <a:t>They are not understanding that they have to fuel their bodies well even if weight loss is the goal.</a:t>
            </a:r>
          </a:p>
          <a:p>
            <a:endParaRPr lang="en-US" dirty="0"/>
          </a:p>
        </p:txBody>
      </p:sp>
      <p:graphicFrame>
        <p:nvGraphicFramePr>
          <p:cNvPr id="4" name="Table 3">
            <a:extLst>
              <a:ext uri="{FF2B5EF4-FFF2-40B4-BE49-F238E27FC236}">
                <a16:creationId xmlns:a16="http://schemas.microsoft.com/office/drawing/2014/main" id="{37C775EF-F04C-4B53-946A-7B9FD5EB3E28}"/>
              </a:ext>
            </a:extLst>
          </p:cNvPr>
          <p:cNvGraphicFramePr>
            <a:graphicFrameLocks noGrp="1"/>
          </p:cNvGraphicFramePr>
          <p:nvPr>
            <p:extLst>
              <p:ext uri="{D42A27DB-BD31-4B8C-83A1-F6EECF244321}">
                <p14:modId xmlns:p14="http://schemas.microsoft.com/office/powerpoint/2010/main" val="3620065081"/>
              </p:ext>
            </p:extLst>
          </p:nvPr>
        </p:nvGraphicFramePr>
        <p:xfrm>
          <a:off x="1490133" y="3810793"/>
          <a:ext cx="9516533" cy="1963474"/>
        </p:xfrm>
        <a:graphic>
          <a:graphicData uri="http://schemas.openxmlformats.org/drawingml/2006/table">
            <a:tbl>
              <a:tblPr/>
              <a:tblGrid>
                <a:gridCol w="1448415">
                  <a:extLst>
                    <a:ext uri="{9D8B030D-6E8A-4147-A177-3AD203B41FA5}">
                      <a16:colId xmlns:a16="http://schemas.microsoft.com/office/drawing/2014/main" val="770042194"/>
                    </a:ext>
                  </a:extLst>
                </a:gridCol>
                <a:gridCol w="1476704">
                  <a:extLst>
                    <a:ext uri="{9D8B030D-6E8A-4147-A177-3AD203B41FA5}">
                      <a16:colId xmlns:a16="http://schemas.microsoft.com/office/drawing/2014/main" val="609583273"/>
                    </a:ext>
                  </a:extLst>
                </a:gridCol>
                <a:gridCol w="1787885">
                  <a:extLst>
                    <a:ext uri="{9D8B030D-6E8A-4147-A177-3AD203B41FA5}">
                      <a16:colId xmlns:a16="http://schemas.microsoft.com/office/drawing/2014/main" val="1694243486"/>
                    </a:ext>
                  </a:extLst>
                </a:gridCol>
                <a:gridCol w="1884070">
                  <a:extLst>
                    <a:ext uri="{9D8B030D-6E8A-4147-A177-3AD203B41FA5}">
                      <a16:colId xmlns:a16="http://schemas.microsoft.com/office/drawing/2014/main" val="327952954"/>
                    </a:ext>
                  </a:extLst>
                </a:gridCol>
                <a:gridCol w="1833149">
                  <a:extLst>
                    <a:ext uri="{9D8B030D-6E8A-4147-A177-3AD203B41FA5}">
                      <a16:colId xmlns:a16="http://schemas.microsoft.com/office/drawing/2014/main" val="2659099510"/>
                    </a:ext>
                  </a:extLst>
                </a:gridCol>
                <a:gridCol w="1086310">
                  <a:extLst>
                    <a:ext uri="{9D8B030D-6E8A-4147-A177-3AD203B41FA5}">
                      <a16:colId xmlns:a16="http://schemas.microsoft.com/office/drawing/2014/main" val="2397380440"/>
                    </a:ext>
                  </a:extLst>
                </a:gridCol>
              </a:tblGrid>
              <a:tr h="981737">
                <a:tc>
                  <a:txBody>
                    <a:bodyPr/>
                    <a:lstStyle/>
                    <a:p>
                      <a:pPr algn="ctr" fontAlgn="b"/>
                      <a:r>
                        <a:rPr lang="en-US" sz="2000" b="1" i="0" u="none" strike="noStrike" dirty="0">
                          <a:solidFill>
                            <a:srgbClr val="000000"/>
                          </a:solidFill>
                          <a:effectLst/>
                          <a:latin typeface="Calibri" panose="020F0502020204030204" pitchFamily="34" charset="0"/>
                        </a:rPr>
                        <a:t>Weight loss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Weight Gain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Food Allergies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Eating Disorders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Healthy Eating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Calibri" panose="020F0502020204030204" pitchFamily="34" charset="0"/>
                        </a:rPr>
                        <a:t>Vegan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9900129"/>
                  </a:ext>
                </a:extLst>
              </a:tr>
              <a:tr h="981737">
                <a:tc>
                  <a:txBody>
                    <a:bodyPr/>
                    <a:lstStyle/>
                    <a:p>
                      <a:pPr algn="ctr" fontAlgn="b"/>
                      <a:r>
                        <a:rPr lang="en-US" sz="1800" b="0" i="0" u="none" strike="noStrike">
                          <a:solidFill>
                            <a:srgbClr val="000000"/>
                          </a:solidFill>
                          <a:effectLst/>
                          <a:latin typeface="Calibri" panose="020F0502020204030204" pitchFamily="34" charset="0"/>
                        </a:rPr>
                        <a:t>37.70%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5.30%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11.20%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42.30%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001088"/>
                  </a:ext>
                </a:extLst>
              </a:tr>
            </a:tbl>
          </a:graphicData>
        </a:graphic>
      </p:graphicFrame>
      <p:sp>
        <p:nvSpPr>
          <p:cNvPr id="5" name="TextBox 4">
            <a:extLst>
              <a:ext uri="{FF2B5EF4-FFF2-40B4-BE49-F238E27FC236}">
                <a16:creationId xmlns:a16="http://schemas.microsoft.com/office/drawing/2014/main" id="{C597291E-30A1-4A8A-8006-68A911F464E4}"/>
              </a:ext>
            </a:extLst>
          </p:cNvPr>
          <p:cNvSpPr txBox="1"/>
          <p:nvPr/>
        </p:nvSpPr>
        <p:spPr>
          <a:xfrm>
            <a:off x="2031994" y="3285067"/>
            <a:ext cx="8161867" cy="461665"/>
          </a:xfrm>
          <a:prstGeom prst="rect">
            <a:avLst/>
          </a:prstGeom>
          <a:noFill/>
        </p:spPr>
        <p:txBody>
          <a:bodyPr wrap="square" rtlCol="0">
            <a:spAutoFit/>
          </a:bodyPr>
          <a:lstStyle/>
          <a:p>
            <a:pPr algn="ctr"/>
            <a:r>
              <a:rPr lang="en-US" sz="2400" b="1" dirty="0"/>
              <a:t>WVU Students Seeking Dietetic Consultation by Topic (2019)</a:t>
            </a:r>
          </a:p>
        </p:txBody>
      </p:sp>
    </p:spTree>
    <p:extLst>
      <p:ext uri="{BB962C8B-B14F-4D97-AF65-F5344CB8AC3E}">
        <p14:creationId xmlns:p14="http://schemas.microsoft.com/office/powerpoint/2010/main" val="2532792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D7DE3-6CA5-455D-AAD7-E00B79819C37}"/>
              </a:ext>
            </a:extLst>
          </p:cNvPr>
          <p:cNvSpPr>
            <a:spLocks noGrp="1"/>
          </p:cNvSpPr>
          <p:nvPr>
            <p:ph type="title"/>
          </p:nvPr>
        </p:nvSpPr>
        <p:spPr>
          <a:xfrm>
            <a:off x="519111" y="277715"/>
            <a:ext cx="10515600" cy="835025"/>
          </a:xfrm>
        </p:spPr>
        <p:txBody>
          <a:bodyPr/>
          <a:lstStyle/>
          <a:p>
            <a:r>
              <a:rPr lang="en-US" dirty="0"/>
              <a:t>Mental Health</a:t>
            </a:r>
          </a:p>
        </p:txBody>
      </p:sp>
      <p:graphicFrame>
        <p:nvGraphicFramePr>
          <p:cNvPr id="3" name="Table 6">
            <a:extLst>
              <a:ext uri="{FF2B5EF4-FFF2-40B4-BE49-F238E27FC236}">
                <a16:creationId xmlns:a16="http://schemas.microsoft.com/office/drawing/2014/main" id="{C57670AA-0819-4CBA-9873-44ED80230AA4}"/>
              </a:ext>
            </a:extLst>
          </p:cNvPr>
          <p:cNvGraphicFramePr>
            <a:graphicFrameLocks noGrp="1"/>
          </p:cNvGraphicFramePr>
          <p:nvPr>
            <p:extLst>
              <p:ext uri="{D42A27DB-BD31-4B8C-83A1-F6EECF244321}">
                <p14:modId xmlns:p14="http://schemas.microsoft.com/office/powerpoint/2010/main" val="3472977755"/>
              </p:ext>
            </p:extLst>
          </p:nvPr>
        </p:nvGraphicFramePr>
        <p:xfrm>
          <a:off x="519111" y="1486467"/>
          <a:ext cx="11153775" cy="4949829"/>
        </p:xfrm>
        <a:graphic>
          <a:graphicData uri="http://schemas.openxmlformats.org/drawingml/2006/table">
            <a:tbl>
              <a:tblPr firstRow="1" bandRow="1">
                <a:tableStyleId>{5C22544A-7EE6-4342-B048-85BDC9FD1C3A}</a:tableStyleId>
              </a:tblPr>
              <a:tblGrid>
                <a:gridCol w="2662239">
                  <a:extLst>
                    <a:ext uri="{9D8B030D-6E8A-4147-A177-3AD203B41FA5}">
                      <a16:colId xmlns:a16="http://schemas.microsoft.com/office/drawing/2014/main" val="4004150673"/>
                    </a:ext>
                  </a:extLst>
                </a:gridCol>
                <a:gridCol w="962025">
                  <a:extLst>
                    <a:ext uri="{9D8B030D-6E8A-4147-A177-3AD203B41FA5}">
                      <a16:colId xmlns:a16="http://schemas.microsoft.com/office/drawing/2014/main" val="2901112004"/>
                    </a:ext>
                  </a:extLst>
                </a:gridCol>
                <a:gridCol w="1019175">
                  <a:extLst>
                    <a:ext uri="{9D8B030D-6E8A-4147-A177-3AD203B41FA5}">
                      <a16:colId xmlns:a16="http://schemas.microsoft.com/office/drawing/2014/main" val="1900366018"/>
                    </a:ext>
                  </a:extLst>
                </a:gridCol>
                <a:gridCol w="1323975">
                  <a:extLst>
                    <a:ext uri="{9D8B030D-6E8A-4147-A177-3AD203B41FA5}">
                      <a16:colId xmlns:a16="http://schemas.microsoft.com/office/drawing/2014/main" val="6989184"/>
                    </a:ext>
                  </a:extLst>
                </a:gridCol>
                <a:gridCol w="1552575">
                  <a:extLst>
                    <a:ext uri="{9D8B030D-6E8A-4147-A177-3AD203B41FA5}">
                      <a16:colId xmlns:a16="http://schemas.microsoft.com/office/drawing/2014/main" val="3734708937"/>
                    </a:ext>
                  </a:extLst>
                </a:gridCol>
                <a:gridCol w="1304925">
                  <a:extLst>
                    <a:ext uri="{9D8B030D-6E8A-4147-A177-3AD203B41FA5}">
                      <a16:colId xmlns:a16="http://schemas.microsoft.com/office/drawing/2014/main" val="1552039340"/>
                    </a:ext>
                  </a:extLst>
                </a:gridCol>
                <a:gridCol w="1009650">
                  <a:extLst>
                    <a:ext uri="{9D8B030D-6E8A-4147-A177-3AD203B41FA5}">
                      <a16:colId xmlns:a16="http://schemas.microsoft.com/office/drawing/2014/main" val="2825956852"/>
                    </a:ext>
                  </a:extLst>
                </a:gridCol>
                <a:gridCol w="1319211">
                  <a:extLst>
                    <a:ext uri="{9D8B030D-6E8A-4147-A177-3AD203B41FA5}">
                      <a16:colId xmlns:a16="http://schemas.microsoft.com/office/drawing/2014/main" val="4159758460"/>
                    </a:ext>
                  </a:extLst>
                </a:gridCol>
              </a:tblGrid>
              <a:tr h="397581">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WVU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National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Iowa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Kansas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OK State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KU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UT Austin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8036441"/>
                  </a:ext>
                </a:extLst>
              </a:tr>
              <a:tr h="397581">
                <a:tc>
                  <a:txBody>
                    <a:bodyPr/>
                    <a:lstStyle/>
                    <a:p>
                      <a:r>
                        <a:rPr lang="en-US" sz="1200" b="1" dirty="0">
                          <a:solidFill>
                            <a:schemeClr val="tx1"/>
                          </a:solidFill>
                        </a:rPr>
                        <a:t>Felt things were hopeless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442615"/>
                  </a:ext>
                </a:extLst>
              </a:tr>
              <a:tr h="397581">
                <a:tc>
                  <a:txBody>
                    <a:bodyPr/>
                    <a:lstStyle/>
                    <a:p>
                      <a:r>
                        <a:rPr lang="en-US" sz="1200" b="1" dirty="0">
                          <a:solidFill>
                            <a:schemeClr val="tx1"/>
                          </a:solidFill>
                        </a:rPr>
                        <a:t>Felt overwhelmed by all you had to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4888783"/>
                  </a:ext>
                </a:extLst>
              </a:tr>
              <a:tr h="397581">
                <a:tc>
                  <a:txBody>
                    <a:bodyPr/>
                    <a:lstStyle/>
                    <a:p>
                      <a:r>
                        <a:rPr lang="en-US" sz="1200" b="1" dirty="0">
                          <a:solidFill>
                            <a:schemeClr val="tx1"/>
                          </a:solidFill>
                        </a:rPr>
                        <a:t>Felt exhausted (not from physical 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528163"/>
                  </a:ext>
                </a:extLst>
              </a:tr>
              <a:tr h="397581">
                <a:tc>
                  <a:txBody>
                    <a:bodyPr/>
                    <a:lstStyle/>
                    <a:p>
                      <a:r>
                        <a:rPr lang="en-US" sz="1200" b="1" dirty="0">
                          <a:solidFill>
                            <a:schemeClr val="tx1"/>
                          </a:solidFill>
                        </a:rPr>
                        <a:t>Felt very lonely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highlight>
                            <a:srgbClr val="FFFF00"/>
                          </a:highlight>
                        </a:rPr>
                        <a:t>62.8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351643"/>
                  </a:ext>
                </a:extLst>
              </a:tr>
              <a:tr h="397581">
                <a:tc>
                  <a:txBody>
                    <a:bodyPr/>
                    <a:lstStyle/>
                    <a:p>
                      <a:r>
                        <a:rPr lang="en-US" sz="1200" b="1" dirty="0">
                          <a:solidFill>
                            <a:schemeClr val="tx1"/>
                          </a:solidFill>
                        </a:rPr>
                        <a:t>Felt very sad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70.8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2016335"/>
                  </a:ext>
                </a:extLst>
              </a:tr>
              <a:tr h="397581">
                <a:tc>
                  <a:txBody>
                    <a:bodyPr/>
                    <a:lstStyle/>
                    <a:p>
                      <a:r>
                        <a:rPr lang="en-US" sz="1200" b="1" dirty="0">
                          <a:solidFill>
                            <a:schemeClr val="tx1"/>
                          </a:solidFill>
                        </a:rPr>
                        <a:t>Felt so depressed it was difficult to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8932025"/>
                  </a:ext>
                </a:extLst>
              </a:tr>
              <a:tr h="397581">
                <a:tc>
                  <a:txBody>
                    <a:bodyPr/>
                    <a:lstStyle/>
                    <a:p>
                      <a:r>
                        <a:rPr lang="en-US" sz="1200" b="1" dirty="0">
                          <a:solidFill>
                            <a:schemeClr val="tx1"/>
                          </a:solidFill>
                        </a:rPr>
                        <a:t>Felt overwhelming anxiety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4038745"/>
                  </a:ext>
                </a:extLst>
              </a:tr>
              <a:tr h="397581">
                <a:tc>
                  <a:txBody>
                    <a:bodyPr/>
                    <a:lstStyle/>
                    <a:p>
                      <a:r>
                        <a:rPr lang="en-US" sz="1200" b="1" dirty="0">
                          <a:solidFill>
                            <a:schemeClr val="tx1"/>
                          </a:solidFill>
                        </a:rPr>
                        <a:t>Felt overwhelming anger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39.0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8218583"/>
                  </a:ext>
                </a:extLst>
              </a:tr>
              <a:tr h="397581">
                <a:tc>
                  <a:txBody>
                    <a:bodyPr/>
                    <a:lstStyle/>
                    <a:p>
                      <a:r>
                        <a:rPr lang="en-US" sz="1200" b="1" dirty="0">
                          <a:solidFill>
                            <a:schemeClr val="tx1"/>
                          </a:solidFill>
                        </a:rPr>
                        <a:t>Seriously considered suicide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2421728"/>
                  </a:ext>
                </a:extLst>
              </a:tr>
              <a:tr h="397581">
                <a:tc>
                  <a:txBody>
                    <a:bodyPr/>
                    <a:lstStyle/>
                    <a:p>
                      <a:r>
                        <a:rPr lang="en-US" sz="1200" b="1" dirty="0">
                          <a:solidFill>
                            <a:schemeClr val="tx1"/>
                          </a:solidFill>
                        </a:rPr>
                        <a:t>Attempted suicide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8237568"/>
                  </a:ext>
                </a:extLst>
              </a:tr>
              <a:tr h="397581">
                <a:tc>
                  <a:txBody>
                    <a:bodyPr/>
                    <a:lstStyle/>
                    <a:p>
                      <a:r>
                        <a:rPr lang="en-US" sz="1200" b="1" dirty="0">
                          <a:solidFill>
                            <a:schemeClr val="tx1"/>
                          </a:solidFill>
                        </a:rPr>
                        <a:t>Intentionally cut, burned, bruised, or otherwise injured yourself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solidFill>
                            <a:schemeClr val="tx1"/>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891843"/>
                  </a:ext>
                </a:extLst>
              </a:tr>
            </a:tbl>
          </a:graphicData>
        </a:graphic>
      </p:graphicFrame>
      <p:sp>
        <p:nvSpPr>
          <p:cNvPr id="4" name="TextBox 3">
            <a:extLst>
              <a:ext uri="{FF2B5EF4-FFF2-40B4-BE49-F238E27FC236}">
                <a16:creationId xmlns:a16="http://schemas.microsoft.com/office/drawing/2014/main" id="{F086F1BA-0174-4088-921D-21904384812D}"/>
              </a:ext>
            </a:extLst>
          </p:cNvPr>
          <p:cNvSpPr txBox="1"/>
          <p:nvPr/>
        </p:nvSpPr>
        <p:spPr>
          <a:xfrm>
            <a:off x="519112" y="1074505"/>
            <a:ext cx="11153775" cy="369332"/>
          </a:xfrm>
          <a:prstGeom prst="rect">
            <a:avLst/>
          </a:prstGeom>
          <a:noFill/>
        </p:spPr>
        <p:txBody>
          <a:bodyPr wrap="square" rtlCol="0">
            <a:spAutoFit/>
          </a:bodyPr>
          <a:lstStyle/>
          <a:p>
            <a:r>
              <a:rPr lang="en-US" dirty="0"/>
              <a:t>Students reported experiencing the following within the last 12 months: </a:t>
            </a:r>
          </a:p>
        </p:txBody>
      </p:sp>
    </p:spTree>
    <p:extLst>
      <p:ext uri="{BB962C8B-B14F-4D97-AF65-F5344CB8AC3E}">
        <p14:creationId xmlns:p14="http://schemas.microsoft.com/office/powerpoint/2010/main" val="3480372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4993979-BDCA-422E-B037-AED5564E2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306389"/>
            <a:ext cx="2838451" cy="27146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3DF1D52-CCAC-47F7-A7BD-C41DD95BE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861" y="354773"/>
            <a:ext cx="3857484" cy="152117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90CD6EC3-3DA8-4103-9F22-A1F754895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27" y="3252108"/>
            <a:ext cx="3111620" cy="242653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3016D44A-B82D-408F-B263-65524EA57B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9632" y="179455"/>
            <a:ext cx="3426091" cy="22581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FD4B703-9DD9-45FA-8092-FD826F9A7D5D}"/>
              </a:ext>
            </a:extLst>
          </p:cNvPr>
          <p:cNvPicPr>
            <a:picLocks noChangeAspect="1"/>
          </p:cNvPicPr>
          <p:nvPr/>
        </p:nvPicPr>
        <p:blipFill>
          <a:blip r:embed="rId6"/>
          <a:stretch>
            <a:fillRect/>
          </a:stretch>
        </p:blipFill>
        <p:spPr>
          <a:xfrm>
            <a:off x="3749220" y="2035072"/>
            <a:ext cx="3661939" cy="3256472"/>
          </a:xfrm>
          <a:prstGeom prst="rect">
            <a:avLst/>
          </a:prstGeom>
        </p:spPr>
      </p:pic>
      <p:pic>
        <p:nvPicPr>
          <p:cNvPr id="5" name="Picture 4">
            <a:extLst>
              <a:ext uri="{FF2B5EF4-FFF2-40B4-BE49-F238E27FC236}">
                <a16:creationId xmlns:a16="http://schemas.microsoft.com/office/drawing/2014/main" id="{A787E420-597D-4489-A5A4-05F8A04DFB5A}"/>
              </a:ext>
            </a:extLst>
          </p:cNvPr>
          <p:cNvPicPr>
            <a:picLocks noChangeAspect="1"/>
          </p:cNvPicPr>
          <p:nvPr/>
        </p:nvPicPr>
        <p:blipFill>
          <a:blip r:embed="rId7"/>
          <a:stretch>
            <a:fillRect/>
          </a:stretch>
        </p:blipFill>
        <p:spPr>
          <a:xfrm>
            <a:off x="8131186" y="2622919"/>
            <a:ext cx="3072009" cy="3124200"/>
          </a:xfrm>
          <a:prstGeom prst="rect">
            <a:avLst/>
          </a:prstGeom>
        </p:spPr>
      </p:pic>
      <p:pic>
        <p:nvPicPr>
          <p:cNvPr id="2" name="Picture 2" descr="A screenshot of a cell phone&#10;&#10;Description generated with very high confidence">
            <a:extLst>
              <a:ext uri="{FF2B5EF4-FFF2-40B4-BE49-F238E27FC236}">
                <a16:creationId xmlns:a16="http://schemas.microsoft.com/office/drawing/2014/main" id="{114F4055-83FE-4DFF-8524-B07A46CC949F}"/>
              </a:ext>
            </a:extLst>
          </p:cNvPr>
          <p:cNvPicPr>
            <a:picLocks noChangeAspect="1"/>
          </p:cNvPicPr>
          <p:nvPr/>
        </p:nvPicPr>
        <p:blipFill>
          <a:blip r:embed="rId8"/>
          <a:stretch>
            <a:fillRect/>
          </a:stretch>
        </p:blipFill>
        <p:spPr>
          <a:xfrm>
            <a:off x="3462068" y="5428119"/>
            <a:ext cx="3657600" cy="1436405"/>
          </a:xfrm>
          <a:prstGeom prst="rect">
            <a:avLst/>
          </a:prstGeom>
        </p:spPr>
      </p:pic>
      <p:pic>
        <p:nvPicPr>
          <p:cNvPr id="6" name="Picture 6" descr="A picture containing knife&#10;&#10;Description generated with very high confidence">
            <a:extLst>
              <a:ext uri="{FF2B5EF4-FFF2-40B4-BE49-F238E27FC236}">
                <a16:creationId xmlns:a16="http://schemas.microsoft.com/office/drawing/2014/main" id="{B7541AE2-6D88-4E22-9DC2-075639AB601A}"/>
              </a:ext>
            </a:extLst>
          </p:cNvPr>
          <p:cNvPicPr>
            <a:picLocks noChangeAspect="1"/>
          </p:cNvPicPr>
          <p:nvPr/>
        </p:nvPicPr>
        <p:blipFill>
          <a:blip r:embed="rId9"/>
          <a:stretch>
            <a:fillRect/>
          </a:stretch>
        </p:blipFill>
        <p:spPr>
          <a:xfrm>
            <a:off x="7617124" y="5930516"/>
            <a:ext cx="4002656" cy="747912"/>
          </a:xfrm>
          <a:prstGeom prst="rect">
            <a:avLst/>
          </a:prstGeom>
        </p:spPr>
      </p:pic>
    </p:spTree>
    <p:extLst>
      <p:ext uri="{BB962C8B-B14F-4D97-AF65-F5344CB8AC3E}">
        <p14:creationId xmlns:p14="http://schemas.microsoft.com/office/powerpoint/2010/main" val="410057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90BF-C302-4E30-919A-DD270EAB9C3C}"/>
              </a:ext>
            </a:extLst>
          </p:cNvPr>
          <p:cNvSpPr>
            <a:spLocks noGrp="1"/>
          </p:cNvSpPr>
          <p:nvPr>
            <p:ph type="title"/>
          </p:nvPr>
        </p:nvSpPr>
        <p:spPr>
          <a:xfrm>
            <a:off x="838200" y="366184"/>
            <a:ext cx="10515600" cy="1118845"/>
          </a:xfrm>
        </p:spPr>
        <p:txBody>
          <a:bodyPr/>
          <a:lstStyle/>
          <a:p>
            <a:r>
              <a:rPr lang="en-US" dirty="0">
                <a:latin typeface="Arial"/>
                <a:cs typeface="Calibri Light"/>
              </a:rPr>
              <a:t>CCMH Data: 9-Year Trends</a:t>
            </a:r>
            <a:endParaRPr lang="en-US" dirty="0">
              <a:latin typeface="Arial"/>
              <a:cs typeface="Arial"/>
            </a:endParaRPr>
          </a:p>
        </p:txBody>
      </p:sp>
      <p:pic>
        <p:nvPicPr>
          <p:cNvPr id="4" name="Picture 4" descr="A screenshot of a cell phone&#10;&#10;Description generated with very high confidence">
            <a:extLst>
              <a:ext uri="{FF2B5EF4-FFF2-40B4-BE49-F238E27FC236}">
                <a16:creationId xmlns:a16="http://schemas.microsoft.com/office/drawing/2014/main" id="{0CF0896D-5D60-4817-94C0-05AF3268E2F8}"/>
              </a:ext>
            </a:extLst>
          </p:cNvPr>
          <p:cNvPicPr>
            <a:picLocks noGrp="1" noChangeAspect="1"/>
          </p:cNvPicPr>
          <p:nvPr>
            <p:ph idx="1"/>
          </p:nvPr>
        </p:nvPicPr>
        <p:blipFill>
          <a:blip r:embed="rId2"/>
          <a:stretch>
            <a:fillRect/>
          </a:stretch>
        </p:blipFill>
        <p:spPr>
          <a:xfrm>
            <a:off x="1900660" y="1539814"/>
            <a:ext cx="8390680" cy="4349749"/>
          </a:xfrm>
        </p:spPr>
      </p:pic>
    </p:spTree>
    <p:extLst>
      <p:ext uri="{BB962C8B-B14F-4D97-AF65-F5344CB8AC3E}">
        <p14:creationId xmlns:p14="http://schemas.microsoft.com/office/powerpoint/2010/main" val="318978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8450-8443-48F1-9E47-47ECC33E35C9}"/>
              </a:ext>
            </a:extLst>
          </p:cNvPr>
          <p:cNvSpPr>
            <a:spLocks noGrp="1"/>
          </p:cNvSpPr>
          <p:nvPr>
            <p:ph type="title"/>
          </p:nvPr>
        </p:nvSpPr>
        <p:spPr>
          <a:xfrm>
            <a:off x="838200" y="303432"/>
            <a:ext cx="10515600" cy="1325033"/>
          </a:xfrm>
        </p:spPr>
        <p:txBody>
          <a:bodyPr/>
          <a:lstStyle/>
          <a:p>
            <a:r>
              <a:rPr lang="en-US" dirty="0">
                <a:latin typeface="Arial"/>
                <a:cs typeface="Calibri Light"/>
              </a:rPr>
              <a:t>CCMH Data </a:t>
            </a:r>
            <a:endParaRPr lang="en-US" dirty="0">
              <a:cs typeface="Calibri Light"/>
            </a:endParaRPr>
          </a:p>
        </p:txBody>
      </p:sp>
      <p:pic>
        <p:nvPicPr>
          <p:cNvPr id="4" name="Picture 4" descr="A screenshot of a cell phone&#10;&#10;Description generated with very high confidence">
            <a:extLst>
              <a:ext uri="{FF2B5EF4-FFF2-40B4-BE49-F238E27FC236}">
                <a16:creationId xmlns:a16="http://schemas.microsoft.com/office/drawing/2014/main" id="{88C45E04-81C7-4247-861D-C00787216114}"/>
              </a:ext>
            </a:extLst>
          </p:cNvPr>
          <p:cNvPicPr>
            <a:picLocks noGrp="1" noChangeAspect="1"/>
          </p:cNvPicPr>
          <p:nvPr>
            <p:ph idx="1"/>
          </p:nvPr>
        </p:nvPicPr>
        <p:blipFill>
          <a:blip r:embed="rId2"/>
          <a:stretch>
            <a:fillRect/>
          </a:stretch>
        </p:blipFill>
        <p:spPr>
          <a:xfrm>
            <a:off x="416788" y="1221434"/>
            <a:ext cx="11358423" cy="5333134"/>
          </a:xfrm>
        </p:spPr>
      </p:pic>
    </p:spTree>
    <p:extLst>
      <p:ext uri="{BB962C8B-B14F-4D97-AF65-F5344CB8AC3E}">
        <p14:creationId xmlns:p14="http://schemas.microsoft.com/office/powerpoint/2010/main" val="416585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2" y="96697"/>
            <a:ext cx="11443853" cy="1080939"/>
          </a:xfrm>
        </p:spPr>
        <p:txBody>
          <a:bodyPr/>
          <a:lstStyle/>
          <a:p>
            <a:pPr algn="ctr"/>
            <a:r>
              <a:rPr lang="en-US" b="1" dirty="0"/>
              <a:t>College Mental Health Data</a:t>
            </a:r>
          </a:p>
        </p:txBody>
      </p:sp>
      <p:sp>
        <p:nvSpPr>
          <p:cNvPr id="6" name="Content Placeholder 8"/>
          <p:cNvSpPr>
            <a:spLocks noGrp="1"/>
          </p:cNvSpPr>
          <p:nvPr>
            <p:ph idx="1"/>
          </p:nvPr>
        </p:nvSpPr>
        <p:spPr>
          <a:xfrm>
            <a:off x="6172201" y="1177637"/>
            <a:ext cx="5645727" cy="5442795"/>
          </a:xfrm>
          <a:prstGeom prst="rect">
            <a:avLst/>
          </a:prstGeom>
          <a:ln w="57150">
            <a:solidFill>
              <a:srgbClr val="A7C4C9"/>
            </a:solidFill>
          </a:ln>
        </p:spPr>
        <p:txBody>
          <a:bodyPr>
            <a:noAutofit/>
          </a:bodyPr>
          <a:lstStyle/>
          <a:p>
            <a:pPr>
              <a:lnSpc>
                <a:spcPct val="130000"/>
              </a:lnSpc>
            </a:pPr>
            <a:r>
              <a:rPr lang="en-US" sz="2133" dirty="0">
                <a:latin typeface="Arial" charset="0"/>
                <a:ea typeface="Arial" charset="0"/>
                <a:cs typeface="Arial" charset="0"/>
              </a:rPr>
              <a:t>From 2009-2015 national increase in enrollment was around 5-6 %, while increase in CC utilization was ~30-40 %</a:t>
            </a:r>
          </a:p>
          <a:p>
            <a:pPr>
              <a:lnSpc>
                <a:spcPct val="130000"/>
              </a:lnSpc>
            </a:pPr>
            <a:r>
              <a:rPr lang="en-US" sz="2133" dirty="0">
                <a:latin typeface="Arial" charset="0"/>
                <a:ea typeface="Arial" charset="0"/>
                <a:cs typeface="Arial" charset="0"/>
              </a:rPr>
              <a:t>Anxiety and depression drive the increase in CC utilization, with other concerns remaining relatively stable</a:t>
            </a:r>
          </a:p>
          <a:p>
            <a:pPr>
              <a:lnSpc>
                <a:spcPct val="130000"/>
              </a:lnSpc>
            </a:pPr>
            <a:r>
              <a:rPr lang="en-US" sz="2133" dirty="0">
                <a:latin typeface="Arial" charset="0"/>
                <a:ea typeface="Arial" charset="0"/>
                <a:cs typeface="Arial" charset="0"/>
              </a:rPr>
              <a:t>Lifetime prevalence of “threat-to-self” increased for seven years in a row</a:t>
            </a:r>
          </a:p>
          <a:p>
            <a:pPr>
              <a:lnSpc>
                <a:spcPct val="130000"/>
              </a:lnSpc>
            </a:pPr>
            <a:r>
              <a:rPr lang="en-US" sz="2133" dirty="0">
                <a:latin typeface="Arial" charset="0"/>
                <a:ea typeface="Arial" charset="0"/>
                <a:cs typeface="Arial" charset="0"/>
              </a:rPr>
              <a:t>Ten percent of clients utilize about forty percent of sessions.</a:t>
            </a:r>
            <a:r>
              <a:rPr lang="en-US" sz="2133" dirty="0">
                <a:latin typeface="Arial Black" panose="020B0A04020102020204" pitchFamily="34" charset="0"/>
              </a:rPr>
              <a:t>         </a:t>
            </a:r>
            <a:r>
              <a:rPr lang="en-US" sz="2000" dirty="0">
                <a:latin typeface="Arial" charset="0"/>
                <a:ea typeface="Arial" charset="0"/>
                <a:cs typeface="Arial" charset="0"/>
              </a:rPr>
              <a:t>(CCMH)</a:t>
            </a:r>
            <a:r>
              <a:rPr lang="en-US" sz="2000" dirty="0">
                <a:solidFill>
                  <a:schemeClr val="bg1"/>
                </a:solidFill>
                <a:latin typeface="Arial" charset="0"/>
                <a:ea typeface="Arial" charset="0"/>
                <a:cs typeface="Arial" charset="0"/>
              </a:rPr>
              <a:t>, 2017)</a:t>
            </a:r>
          </a:p>
        </p:txBody>
      </p:sp>
      <p:sp>
        <p:nvSpPr>
          <p:cNvPr id="4" name="Content Placeholder 6"/>
          <p:cNvSpPr txBox="1">
            <a:spLocks/>
          </p:cNvSpPr>
          <p:nvPr/>
        </p:nvSpPr>
        <p:spPr>
          <a:xfrm>
            <a:off x="374073" y="1177637"/>
            <a:ext cx="5464035" cy="5442795"/>
          </a:xfrm>
          <a:prstGeom prst="rect">
            <a:avLst/>
          </a:prstGeom>
          <a:ln w="57150">
            <a:solidFill>
              <a:srgbClr val="A7C4C9"/>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defTabSz="1219170">
              <a:lnSpc>
                <a:spcPct val="130000"/>
              </a:lnSpc>
              <a:spcBef>
                <a:spcPts val="1333"/>
              </a:spcBef>
              <a:buNone/>
            </a:pPr>
            <a:r>
              <a:rPr lang="en-US" dirty="0">
                <a:latin typeface="Arial" charset="0"/>
                <a:ea typeface="Arial" charset="0"/>
                <a:cs typeface="Arial" charset="0"/>
              </a:rPr>
              <a:t>Across campuses:</a:t>
            </a:r>
          </a:p>
          <a:p>
            <a:pPr marL="304792" indent="-304792" defTabSz="1219170">
              <a:lnSpc>
                <a:spcPct val="130000"/>
              </a:lnSpc>
              <a:spcBef>
                <a:spcPts val="1333"/>
              </a:spcBef>
            </a:pPr>
            <a:r>
              <a:rPr lang="en-US" dirty="0">
                <a:latin typeface="Arial" charset="0"/>
                <a:ea typeface="Arial" charset="0"/>
                <a:cs typeface="Arial" charset="0"/>
              </a:rPr>
              <a:t>27%: Anxiety significantly impacted their academic performance </a:t>
            </a:r>
          </a:p>
          <a:p>
            <a:pPr marL="304792" indent="-304792" defTabSz="1219170">
              <a:lnSpc>
                <a:spcPct val="130000"/>
              </a:lnSpc>
              <a:spcBef>
                <a:spcPts val="1333"/>
              </a:spcBef>
            </a:pPr>
            <a:r>
              <a:rPr lang="en-US" dirty="0">
                <a:latin typeface="Arial" charset="0"/>
                <a:ea typeface="Arial" charset="0"/>
                <a:cs typeface="Arial" charset="0"/>
              </a:rPr>
              <a:t>19%: Depression significantly impacted their academic performance</a:t>
            </a:r>
          </a:p>
          <a:p>
            <a:pPr marL="304792" indent="-304792" defTabSz="1219170">
              <a:lnSpc>
                <a:spcPct val="130000"/>
              </a:lnSpc>
              <a:spcBef>
                <a:spcPts val="1333"/>
              </a:spcBef>
            </a:pPr>
            <a:r>
              <a:rPr lang="en-US" dirty="0">
                <a:latin typeface="Arial" charset="0"/>
                <a:ea typeface="Arial" charset="0"/>
                <a:cs typeface="Arial" charset="0"/>
              </a:rPr>
              <a:t>33%: Stress significantly impact their academic performance</a:t>
            </a:r>
          </a:p>
          <a:p>
            <a:pPr marL="0" indent="0" defTabSz="1219170">
              <a:lnSpc>
                <a:spcPct val="130000"/>
              </a:lnSpc>
              <a:spcBef>
                <a:spcPts val="1333"/>
              </a:spcBef>
              <a:buNone/>
            </a:pPr>
            <a:r>
              <a:rPr lang="en-US" dirty="0">
                <a:latin typeface="Arial" charset="0"/>
                <a:ea typeface="Arial" charset="0"/>
                <a:cs typeface="Arial" charset="0"/>
              </a:rPr>
              <a:t>(NCHA, 2018)</a:t>
            </a:r>
          </a:p>
          <a:p>
            <a:pPr marL="0" indent="0" defTabSz="1219170">
              <a:spcBef>
                <a:spcPts val="1333"/>
              </a:spcBef>
              <a:buNone/>
            </a:pPr>
            <a:endParaRPr lang="en-US"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649150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35AF-CA36-43D5-B552-2D5A3C3ECC2B}"/>
              </a:ext>
            </a:extLst>
          </p:cNvPr>
          <p:cNvSpPr>
            <a:spLocks noGrp="1"/>
          </p:cNvSpPr>
          <p:nvPr>
            <p:ph type="title"/>
          </p:nvPr>
        </p:nvSpPr>
        <p:spPr/>
        <p:txBody>
          <a:bodyPr/>
          <a:lstStyle/>
          <a:p>
            <a:r>
              <a:rPr lang="en-US" b="1" dirty="0">
                <a:latin typeface="Arial"/>
                <a:cs typeface="Calibri Light"/>
              </a:rPr>
              <a:t>Perfect Storm </a:t>
            </a:r>
            <a:r>
              <a:rPr lang="en-US" b="1" dirty="0">
                <a:solidFill>
                  <a:srgbClr val="F0B31C"/>
                </a:solidFill>
                <a:latin typeface="Arial"/>
                <a:cs typeface="Calibri Light"/>
              </a:rPr>
              <a:t> </a:t>
            </a:r>
            <a:endParaRPr lang="en-US" dirty="0"/>
          </a:p>
        </p:txBody>
      </p:sp>
      <p:sp>
        <p:nvSpPr>
          <p:cNvPr id="3" name="Text Placeholder 2">
            <a:extLst>
              <a:ext uri="{FF2B5EF4-FFF2-40B4-BE49-F238E27FC236}">
                <a16:creationId xmlns:a16="http://schemas.microsoft.com/office/drawing/2014/main" id="{0DECFAB6-7988-4848-881F-3FA31E1BFDAE}"/>
              </a:ext>
            </a:extLst>
          </p:cNvPr>
          <p:cNvSpPr>
            <a:spLocks noGrp="1"/>
          </p:cNvSpPr>
          <p:nvPr>
            <p:ph type="body" idx="1"/>
          </p:nvPr>
        </p:nvSpPr>
        <p:spPr/>
        <p:txBody>
          <a:bodyPr/>
          <a:lstStyle/>
          <a:p>
            <a:endParaRPr lang="en-US"/>
          </a:p>
        </p:txBody>
      </p:sp>
      <p:pic>
        <p:nvPicPr>
          <p:cNvPr id="1026" name="Picture 2" descr="The Perfect Storm | SCHOOL ME | image tagged in school | made w/ Imgflip meme maker">
            <a:extLst>
              <a:ext uri="{FF2B5EF4-FFF2-40B4-BE49-F238E27FC236}">
                <a16:creationId xmlns:a16="http://schemas.microsoft.com/office/drawing/2014/main" id="{BB098B80-FDB4-42D0-9E0B-09EDCD9E97E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3588" y="2931852"/>
            <a:ext cx="4869375" cy="283103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9C2AC07D-A716-40A4-90B3-A2998B064818}"/>
              </a:ext>
            </a:extLst>
          </p:cNvPr>
          <p:cNvSpPr>
            <a:spLocks noGrp="1"/>
          </p:cNvSpPr>
          <p:nvPr>
            <p:ph type="body" sz="quarter" idx="3"/>
          </p:nvPr>
        </p:nvSpPr>
        <p:spPr/>
        <p:txBody>
          <a:bodyPr/>
          <a:lstStyle/>
          <a:p>
            <a:endParaRPr lang="en-US"/>
          </a:p>
        </p:txBody>
      </p:sp>
      <p:pic>
        <p:nvPicPr>
          <p:cNvPr id="1028" name="Picture 4">
            <a:extLst>
              <a:ext uri="{FF2B5EF4-FFF2-40B4-BE49-F238E27FC236}">
                <a16:creationId xmlns:a16="http://schemas.microsoft.com/office/drawing/2014/main" id="{123606FA-B04D-41E7-83CB-B1220F2E58E0}"/>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6382544" y="2656681"/>
            <a:ext cx="476250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00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DC540-0BD9-430F-9186-7F5247DF640C}"/>
              </a:ext>
            </a:extLst>
          </p:cNvPr>
          <p:cNvSpPr>
            <a:spLocks noGrp="1"/>
          </p:cNvSpPr>
          <p:nvPr>
            <p:ph type="title"/>
          </p:nvPr>
        </p:nvSpPr>
        <p:spPr/>
        <p:txBody>
          <a:bodyPr/>
          <a:lstStyle/>
          <a:p>
            <a:r>
              <a:rPr lang="en-US" dirty="0">
                <a:latin typeface="Arial"/>
                <a:cs typeface="Calibri Light"/>
              </a:rPr>
              <a:t>Our Data: New Normal</a:t>
            </a:r>
            <a:r>
              <a:rPr lang="en-US" b="1" dirty="0">
                <a:latin typeface="Arial"/>
                <a:cs typeface="Calibri Light"/>
              </a:rPr>
              <a:t> </a:t>
            </a:r>
          </a:p>
        </p:txBody>
      </p:sp>
      <p:sp>
        <p:nvSpPr>
          <p:cNvPr id="3" name="Content Placeholder 2">
            <a:extLst>
              <a:ext uri="{FF2B5EF4-FFF2-40B4-BE49-F238E27FC236}">
                <a16:creationId xmlns:a16="http://schemas.microsoft.com/office/drawing/2014/main" id="{6ED3E21F-DD7E-42FA-B083-539ACF78258C}"/>
              </a:ext>
            </a:extLst>
          </p:cNvPr>
          <p:cNvSpPr>
            <a:spLocks noGrp="1"/>
          </p:cNvSpPr>
          <p:nvPr>
            <p:ph sz="half" idx="1"/>
          </p:nvPr>
        </p:nvSpPr>
        <p:spPr>
          <a:xfrm>
            <a:off x="838200" y="1659417"/>
            <a:ext cx="5081859" cy="4331164"/>
          </a:xfrm>
        </p:spPr>
        <p:txBody>
          <a:bodyPr vert="horz" lIns="121920" tIns="60960" rIns="121920" bIns="60960" rtlCol="0" anchor="t">
            <a:normAutofit/>
          </a:bodyPr>
          <a:lstStyle/>
          <a:p>
            <a:pPr marL="0" indent="0">
              <a:buNone/>
            </a:pPr>
            <a:r>
              <a:rPr lang="en-US" dirty="0">
                <a:latin typeface="Arial"/>
                <a:ea typeface="+mn-lt"/>
                <a:cs typeface="+mn-lt"/>
              </a:rPr>
              <a:t>120</a:t>
            </a:r>
            <a:r>
              <a:rPr lang="en-US" dirty="0">
                <a:latin typeface="Arial"/>
                <a:cs typeface="Calibri" panose="020F0502020204030204"/>
              </a:rPr>
              <a:t>%      Crisis Intervention Appointments </a:t>
            </a:r>
            <a:endParaRPr lang="en-US" dirty="0"/>
          </a:p>
          <a:p>
            <a:pPr marL="0" indent="0">
              <a:buNone/>
            </a:pPr>
            <a:r>
              <a:rPr lang="en-US" dirty="0">
                <a:latin typeface="Arial"/>
                <a:cs typeface="Calibri" panose="020F0502020204030204"/>
              </a:rPr>
              <a:t>(2008-2018)</a:t>
            </a:r>
            <a:endParaRPr lang="en-US" dirty="0"/>
          </a:p>
          <a:p>
            <a:pPr marL="0" indent="0">
              <a:buNone/>
            </a:pPr>
            <a:endParaRPr lang="en-US" sz="1867" dirty="0">
              <a:latin typeface="Arial"/>
              <a:cs typeface="Calibri" panose="020F0502020204030204"/>
            </a:endParaRPr>
          </a:p>
          <a:p>
            <a:pPr marL="0" indent="0">
              <a:buNone/>
            </a:pPr>
            <a:r>
              <a:rPr lang="en-US" dirty="0">
                <a:latin typeface="Arial"/>
                <a:cs typeface="Calibri" panose="020F0502020204030204"/>
              </a:rPr>
              <a:t>107%     in Drop-In Appointments </a:t>
            </a:r>
          </a:p>
          <a:p>
            <a:pPr marL="0" indent="0">
              <a:buNone/>
            </a:pPr>
            <a:r>
              <a:rPr lang="en-US" dirty="0">
                <a:latin typeface="Arial"/>
                <a:cs typeface="Calibri" panose="020F0502020204030204"/>
              </a:rPr>
              <a:t>(</a:t>
            </a:r>
            <a:r>
              <a:rPr lang="en-US" dirty="0">
                <a:latin typeface="Arial"/>
                <a:ea typeface="+mn-lt"/>
                <a:cs typeface="+mn-lt"/>
              </a:rPr>
              <a:t>2013-2018)</a:t>
            </a:r>
            <a:endParaRPr lang="en-US" dirty="0"/>
          </a:p>
        </p:txBody>
      </p:sp>
      <p:pic>
        <p:nvPicPr>
          <p:cNvPr id="5" name="Picture 5" descr="A close up of a white wall&#10;&#10;Description generated with high confidence">
            <a:extLst>
              <a:ext uri="{FF2B5EF4-FFF2-40B4-BE49-F238E27FC236}">
                <a16:creationId xmlns:a16="http://schemas.microsoft.com/office/drawing/2014/main" id="{E605AD26-84B5-47F9-8CB8-DD1BA92B3F26}"/>
              </a:ext>
            </a:extLst>
          </p:cNvPr>
          <p:cNvPicPr>
            <a:picLocks noGrp="1" noChangeAspect="1"/>
          </p:cNvPicPr>
          <p:nvPr>
            <p:ph sz="half" idx="2"/>
          </p:nvPr>
        </p:nvPicPr>
        <p:blipFill>
          <a:blip r:embed="rId2"/>
          <a:stretch>
            <a:fillRect/>
          </a:stretch>
        </p:blipFill>
        <p:spPr>
          <a:xfrm>
            <a:off x="5622025" y="2180308"/>
            <a:ext cx="6053179" cy="3139297"/>
          </a:xfrm>
        </p:spPr>
      </p:pic>
      <p:sp>
        <p:nvSpPr>
          <p:cNvPr id="4" name="Arrow: Up 3">
            <a:extLst>
              <a:ext uri="{FF2B5EF4-FFF2-40B4-BE49-F238E27FC236}">
                <a16:creationId xmlns:a16="http://schemas.microsoft.com/office/drawing/2014/main" id="{1553D815-4DE9-4C72-B3CF-98A43185F807}"/>
              </a:ext>
            </a:extLst>
          </p:cNvPr>
          <p:cNvSpPr/>
          <p:nvPr/>
        </p:nvSpPr>
        <p:spPr>
          <a:xfrm>
            <a:off x="1941427" y="1532192"/>
            <a:ext cx="510989" cy="490706"/>
          </a:xfrm>
          <a:prstGeom prst="upArrow">
            <a:avLst/>
          </a:prstGeom>
          <a:solidFill>
            <a:srgbClr val="F0B31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endParaRPr lang="en-US" sz="2400" dirty="0">
              <a:solidFill>
                <a:prstClr val="white"/>
              </a:solidFill>
              <a:latin typeface="Calibri" panose="020F0502020204030204"/>
            </a:endParaRPr>
          </a:p>
        </p:txBody>
      </p:sp>
      <p:sp>
        <p:nvSpPr>
          <p:cNvPr id="7" name="Arrow: Up 6">
            <a:extLst>
              <a:ext uri="{FF2B5EF4-FFF2-40B4-BE49-F238E27FC236}">
                <a16:creationId xmlns:a16="http://schemas.microsoft.com/office/drawing/2014/main" id="{62863025-0942-4F34-9E7C-5EF34F240BD0}"/>
              </a:ext>
            </a:extLst>
          </p:cNvPr>
          <p:cNvSpPr/>
          <p:nvPr/>
        </p:nvSpPr>
        <p:spPr>
          <a:xfrm>
            <a:off x="1815302" y="3246245"/>
            <a:ext cx="510989" cy="519953"/>
          </a:xfrm>
          <a:prstGeom prst="upArrow">
            <a:avLst/>
          </a:prstGeom>
          <a:solidFill>
            <a:srgbClr val="F0B31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609585"/>
            <a:endParaRPr lang="en-US" sz="2400">
              <a:solidFill>
                <a:prstClr val="white"/>
              </a:solidFill>
              <a:latin typeface="Calibri" panose="020F0502020204030204"/>
            </a:endParaRPr>
          </a:p>
        </p:txBody>
      </p:sp>
      <p:pic>
        <p:nvPicPr>
          <p:cNvPr id="9" name="Picture 8">
            <a:extLst>
              <a:ext uri="{FF2B5EF4-FFF2-40B4-BE49-F238E27FC236}">
                <a16:creationId xmlns:a16="http://schemas.microsoft.com/office/drawing/2014/main" id="{5AC7C88E-C48C-414F-8D50-6F10CD5C6BB6}"/>
              </a:ext>
            </a:extLst>
          </p:cNvPr>
          <p:cNvPicPr>
            <a:picLocks noChangeAspect="1"/>
          </p:cNvPicPr>
          <p:nvPr/>
        </p:nvPicPr>
        <p:blipFill>
          <a:blip r:embed="rId3"/>
          <a:stretch>
            <a:fillRect/>
          </a:stretch>
        </p:blipFill>
        <p:spPr>
          <a:xfrm rot="5400000">
            <a:off x="1691033" y="4512723"/>
            <a:ext cx="5944115" cy="1371719"/>
          </a:xfrm>
          <a:prstGeom prst="rect">
            <a:avLst/>
          </a:prstGeom>
        </p:spPr>
      </p:pic>
    </p:spTree>
    <p:extLst>
      <p:ext uri="{BB962C8B-B14F-4D97-AF65-F5344CB8AC3E}">
        <p14:creationId xmlns:p14="http://schemas.microsoft.com/office/powerpoint/2010/main" val="270006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6769A3297CE4449E3D7ED43604AED0" ma:contentTypeVersion="13" ma:contentTypeDescription="Create a new document." ma:contentTypeScope="" ma:versionID="c1dd6eb2d38d916d7a2c4be0a75ceb9e">
  <xsd:schema xmlns:xsd="http://www.w3.org/2001/XMLSchema" xmlns:xs="http://www.w3.org/2001/XMLSchema" xmlns:p="http://schemas.microsoft.com/office/2006/metadata/properties" xmlns:ns3="d6a2cf6c-785a-4abc-92c5-d176f17cdc5f" xmlns:ns4="41626fa0-5b0c-4b00-9715-9904523e23ef" targetNamespace="http://schemas.microsoft.com/office/2006/metadata/properties" ma:root="true" ma:fieldsID="c7ba47827d6f45cd33b2725edaffa6d0" ns3:_="" ns4:_="">
    <xsd:import namespace="d6a2cf6c-785a-4abc-92c5-d176f17cdc5f"/>
    <xsd:import namespace="41626fa0-5b0c-4b00-9715-9904523e23e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a2cf6c-785a-4abc-92c5-d176f17cdc5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626fa0-5b0c-4b00-9715-9904523e23e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66E4CF-FD73-44E8-A87F-38C593DBEE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a2cf6c-785a-4abc-92c5-d176f17cdc5f"/>
    <ds:schemaRef ds:uri="41626fa0-5b0c-4b00-9715-9904523e23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D3DC8D-D334-45AD-968A-249C5304B998}">
  <ds:schemaRefs>
    <ds:schemaRef ds:uri="http://schemas.microsoft.com/sharepoint/v3/contenttype/forms"/>
  </ds:schemaRefs>
</ds:datastoreItem>
</file>

<file path=customXml/itemProps3.xml><?xml version="1.0" encoding="utf-8"?>
<ds:datastoreItem xmlns:ds="http://schemas.openxmlformats.org/officeDocument/2006/customXml" ds:itemID="{E2F528F2-CE7A-445F-B067-77B97F5C2813}">
  <ds:schemaRefs>
    <ds:schemaRef ds:uri="41626fa0-5b0c-4b00-9715-9904523e23ef"/>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6a2cf6c-785a-4abc-92c5-d176f17cdc5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729</TotalTime>
  <Words>1836</Words>
  <Application>Microsoft Office PowerPoint</Application>
  <PresentationFormat>Widescreen</PresentationFormat>
  <Paragraphs>591</Paragraphs>
  <Slides>23</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Arial Black</vt:lpstr>
      <vt:lpstr>Calibri</vt:lpstr>
      <vt:lpstr>Calibri Light</vt:lpstr>
      <vt:lpstr>Office Theme</vt:lpstr>
      <vt:lpstr>Custom Design</vt:lpstr>
      <vt:lpstr>6_Custom Design</vt:lpstr>
      <vt:lpstr>Wellbeing Data and Trends</vt:lpstr>
      <vt:lpstr>Top Academic Impediments* according to NCHA Survey Data</vt:lpstr>
      <vt:lpstr>Mental Health</vt:lpstr>
      <vt:lpstr>PowerPoint Presentation</vt:lpstr>
      <vt:lpstr>CCMH Data: 9-Year Trends</vt:lpstr>
      <vt:lpstr>CCMH Data </vt:lpstr>
      <vt:lpstr>College Mental Health Data</vt:lpstr>
      <vt:lpstr>Perfect Storm  </vt:lpstr>
      <vt:lpstr>Our Data: New Normal </vt:lpstr>
      <vt:lpstr>Crisis Intervention </vt:lpstr>
      <vt:lpstr>College Mental Health Data</vt:lpstr>
      <vt:lpstr>Fall 2019 Data </vt:lpstr>
      <vt:lpstr>Is the Sky Falling?!</vt:lpstr>
      <vt:lpstr>It Takes a Village</vt:lpstr>
      <vt:lpstr>Alcohol, Tobacco, and Marijuana Use - NCHA</vt:lpstr>
      <vt:lpstr>Alcohol Use, continued - NCHA</vt:lpstr>
      <vt:lpstr>Alcohol Use, continued – EVERFI (Part II) [n ~ 3000]</vt:lpstr>
      <vt:lpstr>Current AE efforts of WELLWVU, organized by Socioecological model</vt:lpstr>
      <vt:lpstr>WELLWVU’s Program Planning Model</vt:lpstr>
      <vt:lpstr>Other Drug Use- NCHA</vt:lpstr>
      <vt:lpstr>Sexual Behavior - NCHA</vt:lpstr>
      <vt:lpstr>Sexual Behavior, continued - NCHA</vt:lpstr>
      <vt:lpstr>Nutritional Health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Drug Use</dc:title>
  <dc:creator>Courtney Weaver</dc:creator>
  <cp:lastModifiedBy>Nathan Harlan</cp:lastModifiedBy>
  <cp:revision>26</cp:revision>
  <dcterms:created xsi:type="dcterms:W3CDTF">2020-01-27T14:36:22Z</dcterms:created>
  <dcterms:modified xsi:type="dcterms:W3CDTF">2020-04-14T14:14:02Z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0x0101003F6769A3297CE4449E3D7ED43604AED0</vt:lpwstr>
  </property>
</Properties>
</file>